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698" r:id="rId2"/>
  </p:sldMasterIdLst>
  <p:notesMasterIdLst>
    <p:notesMasterId r:id="rId55"/>
  </p:notesMasterIdLst>
  <p:handoutMasterIdLst>
    <p:handoutMasterId r:id="rId56"/>
  </p:handoutMasterIdLst>
  <p:sldIdLst>
    <p:sldId id="429" r:id="rId3"/>
    <p:sldId id="321" r:id="rId4"/>
    <p:sldId id="399" r:id="rId5"/>
    <p:sldId id="418" r:id="rId6"/>
    <p:sldId id="367" r:id="rId7"/>
    <p:sldId id="407" r:id="rId8"/>
    <p:sldId id="408" r:id="rId9"/>
    <p:sldId id="411" r:id="rId10"/>
    <p:sldId id="458" r:id="rId11"/>
    <p:sldId id="432" r:id="rId12"/>
    <p:sldId id="438" r:id="rId13"/>
    <p:sldId id="414" r:id="rId14"/>
    <p:sldId id="366" r:id="rId15"/>
    <p:sldId id="376" r:id="rId16"/>
    <p:sldId id="453" r:id="rId17"/>
    <p:sldId id="443" r:id="rId18"/>
    <p:sldId id="332" r:id="rId19"/>
    <p:sldId id="374" r:id="rId20"/>
    <p:sldId id="364" r:id="rId21"/>
    <p:sldId id="365" r:id="rId22"/>
    <p:sldId id="448" r:id="rId23"/>
    <p:sldId id="415" r:id="rId24"/>
    <p:sldId id="444" r:id="rId25"/>
    <p:sldId id="384" r:id="rId26"/>
    <p:sldId id="335" r:id="rId27"/>
    <p:sldId id="338" r:id="rId28"/>
    <p:sldId id="339" r:id="rId29"/>
    <p:sldId id="340" r:id="rId30"/>
    <p:sldId id="341" r:id="rId31"/>
    <p:sldId id="342" r:id="rId32"/>
    <p:sldId id="445" r:id="rId33"/>
    <p:sldId id="343" r:id="rId34"/>
    <p:sldId id="344" r:id="rId35"/>
    <p:sldId id="456" r:id="rId36"/>
    <p:sldId id="345" r:id="rId37"/>
    <p:sldId id="346" r:id="rId38"/>
    <p:sldId id="457" r:id="rId39"/>
    <p:sldId id="347" r:id="rId40"/>
    <p:sldId id="348" r:id="rId41"/>
    <p:sldId id="454" r:id="rId42"/>
    <p:sldId id="423" r:id="rId43"/>
    <p:sldId id="416" r:id="rId44"/>
    <p:sldId id="387" r:id="rId45"/>
    <p:sldId id="392" r:id="rId46"/>
    <p:sldId id="450" r:id="rId47"/>
    <p:sldId id="362" r:id="rId48"/>
    <p:sldId id="422" r:id="rId49"/>
    <p:sldId id="417" r:id="rId50"/>
    <p:sldId id="455" r:id="rId51"/>
    <p:sldId id="320" r:id="rId52"/>
    <p:sldId id="459" r:id="rId53"/>
    <p:sldId id="460" r:id="rId54"/>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userDrawn="1">
          <p15:clr>
            <a:srgbClr val="A4A3A4"/>
          </p15:clr>
        </p15:guide>
        <p15:guide id="2" orient="horz" pos="5830" userDrawn="1">
          <p15:clr>
            <a:srgbClr val="A4A3A4"/>
          </p15:clr>
        </p15:guide>
        <p15:guide id="3" orient="horz" pos="2201" userDrawn="1">
          <p15:clr>
            <a:srgbClr val="A4A3A4"/>
          </p15:clr>
        </p15:guide>
        <p15:guide id="4" orient="horz" pos="2066" userDrawn="1">
          <p15:clr>
            <a:srgbClr val="A4A3A4"/>
          </p15:clr>
        </p15:guide>
        <p15:guide id="5" pos="306" userDrawn="1">
          <p15:clr>
            <a:srgbClr val="A4A3A4"/>
          </p15:clr>
        </p15:guide>
        <p15:guide id="6" pos="3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4" autoAdjust="0"/>
    <p:restoredTop sz="79592" autoAdjust="0"/>
  </p:normalViewPr>
  <p:slideViewPr>
    <p:cSldViewPr>
      <p:cViewPr varScale="1">
        <p:scale>
          <a:sx n="108" d="100"/>
          <a:sy n="108" d="100"/>
        </p:scale>
        <p:origin x="472" y="184"/>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6"/>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2"/>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11.02.19</a:t>
            </a:fld>
            <a:endParaRPr lang="de-DE"/>
          </a:p>
        </p:txBody>
      </p:sp>
      <p:sp>
        <p:nvSpPr>
          <p:cNvPr id="4" name="Fußzeilenplatzhalter 3"/>
          <p:cNvSpPr>
            <a:spLocks noGrp="1"/>
          </p:cNvSpPr>
          <p:nvPr>
            <p:ph type="ftr" sz="quarter" idx="2"/>
          </p:nvPr>
        </p:nvSpPr>
        <p:spPr>
          <a:xfrm>
            <a:off x="0" y="9372603"/>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3"/>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2"/>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2"/>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11.02.19</a:t>
            </a:fld>
            <a:endParaRPr lang="de-DE"/>
          </a:p>
        </p:txBody>
      </p:sp>
      <p:sp>
        <p:nvSpPr>
          <p:cNvPr id="4" name="Folienbildplatzhalter 3"/>
          <p:cNvSpPr>
            <a:spLocks noGrp="1" noRot="1" noChangeAspect="1"/>
          </p:cNvSpPr>
          <p:nvPr>
            <p:ph type="sldImg" idx="2"/>
          </p:nvPr>
        </p:nvSpPr>
        <p:spPr>
          <a:xfrm>
            <a:off x="485775" y="612775"/>
            <a:ext cx="3554413" cy="2667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6" y="3494091"/>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3"/>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3"/>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RFID readers, have advanced physical layer capabilities:</a:t>
            </a:r>
          </a:p>
          <a:p>
            <a:pPr lvl="1"/>
            <a:r>
              <a:rPr lang="en-GB" dirty="0"/>
              <a:t>The first one is the time aware capability, where, The Reader can identify the type of a slot. Then, terminates the slot as soon as it recognizes that the slot is an empty or collided slot.</a:t>
            </a:r>
          </a:p>
          <a:p>
            <a:pPr lvl="1"/>
            <a:r>
              <a:rPr lang="en-GB" dirty="0"/>
              <a:t>therefore, the duration of the empty slot is smaller than the duration of the collided and the successful slots.</a:t>
            </a:r>
          </a:p>
          <a:p>
            <a:pPr lvl="1"/>
            <a:r>
              <a:rPr lang="en-GB" dirty="0"/>
              <a:t>The second one is the collision recovery capability, where The reader has the capability of converting part of the collided slots into successful slots.</a:t>
            </a:r>
          </a:p>
          <a:p>
            <a:pPr lvl="1"/>
            <a:r>
              <a:rPr lang="en-GB" dirty="0"/>
              <a:t>According to the state of the art, FSA efficiency reaches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308554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reading efficiency increased by improving the physical layer, there still room for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Then the MAC layer estimates the remaining number of tags as a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physical layer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the ML number of tags estimation function which is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the relative estimation error of the proposed formula compared to the most popular estimation algorithms in the state of the art.</a:t>
            </a:r>
          </a:p>
          <a:p>
            <a:r>
              <a:rPr lang="en-US" dirty="0"/>
              <a:t>The graph shows the effect of the collision recovery capability on the relative estimation error.</a:t>
            </a:r>
          </a:p>
          <a:p>
            <a:r>
              <a:rPr lang="en-US" dirty="0"/>
              <a:t>According to the simulations results, the proposed formula gives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avoid expensive delays or missing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all these applications use either Barcode or RFID technology.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gives the best performance compared to the state of the art.</a:t>
            </a:r>
          </a:p>
          <a:p>
            <a:r>
              <a:rPr lang="en-US" dirty="0"/>
              <a:t>Nevertheless,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the proposed ML tags populations estimation and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system that has only Time aware capability. It is better to increase the frame length as the losses from the empty slots are so small.</a:t>
            </a:r>
          </a:p>
          <a:p>
            <a:pPr lvl="0"/>
            <a:r>
              <a:rPr lang="en-US" dirty="0"/>
              <a:t>On the other hand, if the system has only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a:p>
            <a:pPr lvl="0"/>
            <a:r>
              <a:rPr lang="en-US" dirty="0"/>
              <a:t>To answer this question, different PHY--layer scenarios will be presented and the corresponding frame length for each scenario will be calculated.</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conventional FSA:</a:t>
            </a:r>
          </a:p>
          <a:p>
            <a:pPr lvl="1"/>
            <a:r>
              <a:rPr lang="en-US" dirty="0"/>
              <a:t>The slots durations are constant</a:t>
            </a:r>
          </a:p>
          <a:p>
            <a:pPr lvl="1"/>
            <a:r>
              <a:rPr lang="en-US" dirty="0"/>
              <a:t>The collision recovery probability is zero</a:t>
            </a:r>
          </a:p>
          <a:p>
            <a:pPr lvl="1"/>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a:t>
            </a:r>
          </a:p>
          <a:p>
            <a:pPr lvl="1"/>
            <a:r>
              <a:rPr lang="en-US" dirty="0"/>
              <a:t>The slots durations are different</a:t>
            </a:r>
          </a:p>
          <a:p>
            <a:pPr lvl="1"/>
            <a:r>
              <a:rPr lang="en-US" dirty="0"/>
              <a:t>The collision recovery probability is zero</a:t>
            </a:r>
          </a:p>
          <a:p>
            <a:r>
              <a:rPr lang="en-US" dirty="0"/>
              <a:t>Thus, the reading efficiency should be presented as shown</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using the proposed ML estimation, the Time aware system gives 8% reading time reduction compared to the conventional systems.</a:t>
            </a:r>
          </a:p>
          <a:p>
            <a:r>
              <a:rPr lang="en-US" dirty="0"/>
              <a:t>According to the graph, the better estimation algorithm, the less reading time reduction, because it decreases the number of iterations in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a:t>
            </a:r>
          </a:p>
          <a:p>
            <a:pPr lvl="1"/>
            <a:r>
              <a:rPr lang="en-US" dirty="0"/>
              <a:t>The slots durations are different</a:t>
            </a:r>
          </a:p>
          <a:p>
            <a:pPr lvl="1"/>
            <a:r>
              <a:rPr lang="en-US" dirty="0"/>
              <a:t>and The collision recovery probability is between zero and one depending on the PHY-Layer</a:t>
            </a:r>
          </a:p>
          <a:p>
            <a:pPr lvl="1"/>
            <a:r>
              <a:rPr lang="en-US" dirty="0"/>
              <a:t>However, the collision recovery coefficients are assumed to be constant.</a:t>
            </a:r>
          </a:p>
          <a:p>
            <a:pPr lvl="1"/>
            <a:r>
              <a:rPr lang="en-US" dirty="0"/>
              <a:t>which means that the probabilities of recovering a collided slot with 2,3,or 4 collided tags are equal </a:t>
            </a:r>
          </a:p>
          <a:p>
            <a:r>
              <a:rPr lang="en-US" dirty="0"/>
              <a:t>So, the reading efficiency should consider the timing and the collision recovery capabilities.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Using the proposed ML estimation, the Time and collision recovery aware system gives 17%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higher than the probability of recovering a slot with 3 and 4 collided tags.</a:t>
            </a:r>
          </a:p>
          <a:p>
            <a:r>
              <a:rPr lang="en-US" dirty="0"/>
              <a:t>This graph presents the distribution of the average collision probability in a frame length between n/2 and 2n uniformly.</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strongly depend on the receiver type.</a:t>
                </a:r>
              </a:p>
              <a:p>
                <a:r>
                  <a:rPr lang="en-US" dirty="0"/>
                  <a:t>these simulations use the strongest tag reply receiver from the state of the art.</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calculated by (1- the packet error rate of the </a:t>
                </a:r>
                <a:r>
                  <a:rPr lang="en-US" dirty="0" err="1"/>
                  <a:t>i</a:t>
                </a:r>
                <a:r>
                  <a:rPr lang="en-US" dirty="0"/>
                  <a:t> tag replies)</a:t>
                </a:r>
              </a:p>
              <a:p>
                <a:r>
                  <a:rPr lang="en-US" dirty="0"/>
                  <a:t>According to the graph, the values of alpha 2 are higher than alpha 3 and alpha 4.</a:t>
                </a:r>
              </a:p>
            </p:txBody>
          </p:sp>
        </mc:Choice>
        <mc:Fallback xmlns="">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function, the multiple collision recovery coefficients system gives 13% reading time reduction compared to the conventional systems.</a:t>
            </a:r>
          </a:p>
          <a:p>
            <a:r>
              <a:rPr lang="en-US" dirty="0"/>
              <a:t>The simulation results use the strongest tag reply receiver at SNR=10dB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the Time and the multiple collision recovery aware system gives 20%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all </a:t>
            </a:r>
            <a:r>
              <a:rPr lang="en-US" sz="1200" noProof="0" dirty="0">
                <a:solidFill>
                  <a:srgbClr val="00406F"/>
                </a:solidFill>
              </a:rPr>
              <a:t>proposed Algorithms compared to the conventional FSA and the theoretical lower limit</a:t>
            </a:r>
          </a:p>
          <a:p>
            <a:r>
              <a:rPr lang="en-US" sz="1200" noProof="0" dirty="0">
                <a:solidFill>
                  <a:srgbClr val="00406F"/>
                </a:solidFill>
              </a:rPr>
              <a:t>The simulation results use the strongest tag reply receiver at SNR=10dB and the used slots durations are from the EPC standard</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r>
              <a:rPr lang="en-US" dirty="0"/>
              <a:t>All these improvements are on the reader side without any modification in the communication protocol between the reader and tags to follow the EPCglobal standard.</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new improvements for the EPCglobal C1 G2 standard will be presented.</a:t>
            </a:r>
          </a:p>
          <a:p>
            <a:r>
              <a:rPr lang="en-US" dirty="0"/>
              <a:t>Which means that upcoming modifications will be in the communication protocol between the reader and the tags.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sends a query command asking the tags to reply to this slot.</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 until acknowledging all the resolve tags.</a:t>
            </a:r>
          </a:p>
          <a:p>
            <a:pPr lvl="1"/>
            <a:r>
              <a:rPr lang="en-US" dirty="0"/>
              <a:t>This concept is called pseudo parallel slot. Which consists of parallel part includes the query and the RN16 replies, and series part includes the Acknowledgments.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a:p>
            <a:r>
              <a:rPr lang="en-US" dirty="0"/>
              <a:t>The conventional reading efficiency of the FSA is the probability of receiving single tag reply.</a:t>
            </a:r>
          </a:p>
          <a:p>
            <a:r>
              <a:rPr lang="en-US" dirty="0"/>
              <a:t>In the proposed system, the reader has the capability to resolve up to M collided tags.</a:t>
            </a:r>
          </a:p>
          <a:p>
            <a:r>
              <a:rPr lang="en-US" dirty="0"/>
              <a:t>Furthermore, every tag reply has to have a unique orthogonal pilot</a:t>
            </a:r>
          </a:p>
          <a:p>
            <a:r>
              <a:rPr lang="en-US" dirty="0"/>
              <a:t>Finally, the proposed successful slot is pseudo parallel slot. So the efficiency should be multiplied by </a:t>
            </a:r>
            <a:r>
              <a:rPr lang="en-US" dirty="0" err="1"/>
              <a:t>phay</a:t>
            </a:r>
            <a:r>
              <a:rPr lang="en-US" dirty="0"/>
              <a:t>.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identification time of the proposed solution compared to the most popular state of the art which propose a system that can ack all the two collided tags.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47</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conclusion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48</a:t>
            </a:fld>
            <a:endParaRPr lang="de-DE"/>
          </a:p>
        </p:txBody>
      </p:sp>
    </p:spTree>
    <p:extLst>
      <p:ext uri="{BB962C8B-B14F-4D97-AF65-F5344CB8AC3E}">
        <p14:creationId xmlns:p14="http://schemas.microsoft.com/office/powerpoint/2010/main" val="2525539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RFID readers which aim to minimize the mean identification time of dense RFID system are presented.</a:t>
            </a:r>
          </a:p>
          <a:p>
            <a:r>
              <a:rPr lang="en-US" dirty="0"/>
              <a:t>In the proposed systems, the MAC layer is optimized by incorporating the PHY-layer parameters.</a:t>
            </a:r>
          </a:p>
          <a:p>
            <a:r>
              <a:rPr lang="en-US" dirty="0"/>
              <a:t>For every proposal, a closed form solution is derived to suite the dense RFID applications.</a:t>
            </a:r>
          </a:p>
          <a:p>
            <a:r>
              <a:rPr lang="en-US" dirty="0"/>
              <a:t>Last but not least, NEW improvements for the EPCglobal C1 G2 standard are presented. Using these improvements, we can approach the FSA theoretical lower limit </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49</a:t>
            </a:fld>
            <a:endParaRPr lang="de-DE"/>
          </a:p>
        </p:txBody>
      </p:sp>
    </p:spTree>
    <p:extLst>
      <p:ext uri="{BB962C8B-B14F-4D97-AF65-F5344CB8AC3E}">
        <p14:creationId xmlns:p14="http://schemas.microsoft.com/office/powerpoint/2010/main" val="72165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reply</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50</a:t>
            </a:fld>
            <a:endParaRPr lang="de-DE"/>
          </a:p>
        </p:txBody>
      </p:sp>
    </p:spTree>
    <p:extLst>
      <p:ext uri="{BB962C8B-B14F-4D97-AF65-F5344CB8AC3E}">
        <p14:creationId xmlns:p14="http://schemas.microsoft.com/office/powerpoint/2010/main" val="28919343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140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en-GB"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6692-3016-4A47-B541-B301CDE4E36A}"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38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 more than single tag reply, it will be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upcoming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 The FSA reading efficiency is the number of NS/L</a:t>
            </a:r>
          </a:p>
          <a:p>
            <a:r>
              <a:rPr lang="en-GB" noProof="0" dirty="0"/>
              <a:t>the reading efficiency is limited by the empty and collided slots.</a:t>
            </a:r>
          </a:p>
          <a:p>
            <a:r>
              <a:rPr lang="en-GB" noProof="0" dirty="0"/>
              <a:t>According to the state of the art, the max reading efficiency of the conventional FSA is 36%</a:t>
            </a:r>
          </a:p>
          <a:p>
            <a:r>
              <a:rPr lang="en-GB" noProof="0" dirty="0"/>
              <a:t>When the reading efficiency is 100%, this is called the FSA theoretical lower limit.</a:t>
            </a:r>
          </a:p>
          <a:p>
            <a:r>
              <a:rPr lang="en-GB" noProof="0" dirty="0"/>
              <a:t>This is achieved when all collided and empty slots are converted to successful slots</a:t>
            </a:r>
          </a:p>
          <a:p>
            <a:r>
              <a:rPr lang="en-GB" noProof="0" dirty="0"/>
              <a:t>Now the question is:…</a:t>
            </a:r>
          </a:p>
          <a:p>
            <a:endParaRPr lang="en-GB" noProof="0"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2734692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1" name="Picture Placeholder 4">
            <a:extLst>
              <a:ext uri="{FF2B5EF4-FFF2-40B4-BE49-F238E27FC236}">
                <a16:creationId xmlns:a16="http://schemas.microsoft.com/office/drawing/2014/main" id="{A02F3AF5-BFF3-4D4C-BCB5-E0919A0A4497}"/>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nner Untertitel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548000"/>
            <a:ext cx="8568000"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62413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nner Normal">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1" name="Textplatzhalter 11"/>
          <p:cNvSpPr>
            <a:spLocks noGrp="1"/>
          </p:cNvSpPr>
          <p:nvPr>
            <p:ph type="body" sz="quarter" idx="12" hasCustomPrompt="1"/>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Autofit/>
          </a:bodyPr>
          <a:lstStyle>
            <a:lvl1pPr algn="l">
              <a:defRPr lang="de-DE" sz="2500" b="1" cap="none" dirty="0">
                <a:solidFill>
                  <a:schemeClr val="bg1"/>
                </a:solidFill>
                <a:latin typeface="Calibri" panose="020F0502020204030204" pitchFamily="34" charset="0"/>
                <a:cs typeface="Arial" pitchFamily="34" charset="0"/>
              </a:defRPr>
            </a:lvl1pPr>
          </a:lstStyle>
          <a:p>
            <a:pPr marL="268288" lvl="0" indent="-268288" algn="l">
              <a:lnSpc>
                <a:spcPct val="150000"/>
              </a:lnSpc>
            </a:pPr>
            <a:r>
              <a:rPr lang="de-DE" dirty="0"/>
              <a:t>Inhalt</a:t>
            </a:r>
          </a:p>
        </p:txBody>
      </p:sp>
    </p:spTree>
    <p:extLst>
      <p:ext uri="{BB962C8B-B14F-4D97-AF65-F5344CB8AC3E}">
        <p14:creationId xmlns:p14="http://schemas.microsoft.com/office/powerpoint/2010/main" val="981265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ner Untertitel Normal zweigeteilt">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5" name="Textplatzhalter 11"/>
          <p:cNvSpPr>
            <a:spLocks noGrp="1"/>
          </p:cNvSpPr>
          <p:nvPr>
            <p:ph type="body" sz="quarter" idx="16"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6"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00244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nner Untertitel Bild recht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4644008"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288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2910009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nner Untertitel Bild links">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1200"/>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3"/>
          <p:cNvSpPr>
            <a:spLocks noGrp="1"/>
          </p:cNvSpPr>
          <p:nvPr>
            <p:ph sz="quarter" idx="14" hasCustomPrompt="1"/>
          </p:nvPr>
        </p:nvSpPr>
        <p:spPr>
          <a:xfrm>
            <a:off x="288000" y="1548000"/>
            <a:ext cx="4212000" cy="4636648"/>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14" name="Textplatzhalter 11"/>
          <p:cNvSpPr>
            <a:spLocks noGrp="1"/>
          </p:cNvSpPr>
          <p:nvPr>
            <p:ph type="body" sz="quarter" idx="15" hasCustomPrompt="1"/>
          </p:nvPr>
        </p:nvSpPr>
        <p:spPr>
          <a:xfrm>
            <a:off x="4644000" y="1548000"/>
            <a:ext cx="4211992" cy="463520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89439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nner Untertitel Bild mittig">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2" b="74018"/>
          <a:stretch/>
        </p:blipFill>
        <p:spPr bwMode="auto">
          <a:xfrm>
            <a:off x="0" y="0"/>
            <a:ext cx="914400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889659"/>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12" name="Textplatzhalter 8"/>
          <p:cNvSpPr>
            <a:spLocks noGrp="1"/>
          </p:cNvSpPr>
          <p:nvPr>
            <p:ph type="body" sz="quarter" idx="11" hasCustomPrompt="1"/>
          </p:nvPr>
        </p:nvSpPr>
        <p:spPr>
          <a:xfrm>
            <a:off x="288000" y="1116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3" name="Titel 1"/>
          <p:cNvSpPr>
            <a:spLocks noGrp="1"/>
          </p:cNvSpPr>
          <p:nvPr>
            <p:ph type="title" hasCustomPrompt="1"/>
          </p:nvPr>
        </p:nvSpPr>
        <p:spPr>
          <a:xfrm>
            <a:off x="251520" y="188640"/>
            <a:ext cx="8640960" cy="648072"/>
          </a:xfrm>
          <a:prstGeom prst="rect">
            <a:avLst/>
          </a:prstGeom>
        </p:spPr>
        <p:txBody>
          <a:bodyPr anchor="ctr" anchorCtr="0">
            <a:normAutofit/>
          </a:bodyPr>
          <a:lstStyle>
            <a:lvl1pPr algn="l">
              <a:lnSpc>
                <a:spcPct val="100000"/>
              </a:lnSpc>
              <a:defRPr sz="2800" b="1" cap="none">
                <a:solidFill>
                  <a:schemeClr val="bg1"/>
                </a:solidFill>
                <a:latin typeface="Arial" pitchFamily="34" charset="0"/>
                <a:cs typeface="Arial" pitchFamily="34" charset="0"/>
              </a:defRPr>
            </a:lvl1pPr>
          </a:lstStyle>
          <a:p>
            <a:r>
              <a:rPr lang="de-DE" dirty="0"/>
              <a:t>Inhalt</a:t>
            </a:r>
          </a:p>
        </p:txBody>
      </p:sp>
      <p:sp>
        <p:nvSpPr>
          <p:cNvPr id="9" name="Inhaltsplatzhalter 6"/>
          <p:cNvSpPr>
            <a:spLocks noGrp="1"/>
          </p:cNvSpPr>
          <p:nvPr>
            <p:ph sz="quarter" idx="14" hasCustomPrompt="1"/>
          </p:nvPr>
        </p:nvSpPr>
        <p:spPr>
          <a:xfrm>
            <a:off x="971600" y="1556792"/>
            <a:ext cx="7200800" cy="345638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14" name="Textplatzhalter 11"/>
          <p:cNvSpPr>
            <a:spLocks noGrp="1"/>
          </p:cNvSpPr>
          <p:nvPr>
            <p:ph type="body" sz="quarter" idx="15" hasCustomPrompt="1"/>
          </p:nvPr>
        </p:nvSpPr>
        <p:spPr>
          <a:xfrm>
            <a:off x="288000" y="5157192"/>
            <a:ext cx="8568000" cy="10256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p:txBody>
      </p:sp>
      <p:sp>
        <p:nvSpPr>
          <p:cNvPr id="15"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54644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ter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32"/>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Calibri" panose="020F0502020204030204"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12" name="Textplatzhalter 11"/>
          <p:cNvSpPr>
            <a:spLocks noGrp="1"/>
          </p:cNvSpPr>
          <p:nvPr>
            <p:ph type="body" sz="quarter" idx="12" hasCustomPrompt="1"/>
          </p:nvPr>
        </p:nvSpPr>
        <p:spPr>
          <a:xfrm>
            <a:off x="288000" y="1196752"/>
            <a:ext cx="8568000"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109675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8"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1" name="Textplatzhalter 11"/>
          <p:cNvSpPr>
            <a:spLocks noGrp="1"/>
          </p:cNvSpPr>
          <p:nvPr>
            <p:ph type="body" sz="quarter" idx="16"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28231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dirty="0"/>
              <a:t>Titelmasterformat durch Klicken bearbeiten</a:t>
            </a:r>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4" name="Inhaltsplatzhalter 3"/>
          <p:cNvSpPr>
            <a:spLocks noGrp="1"/>
          </p:cNvSpPr>
          <p:nvPr>
            <p:ph sz="quarter" idx="14" hasCustomPrompt="1"/>
          </p:nvPr>
        </p:nvSpPr>
        <p:spPr>
          <a:xfrm>
            <a:off x="4644008"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99689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3"/>
          <p:cNvSpPr>
            <a:spLocks noGrp="1"/>
          </p:cNvSpPr>
          <p:nvPr>
            <p:ph sz="quarter" idx="14" hasCustomPrompt="1"/>
          </p:nvPr>
        </p:nvSpPr>
        <p:spPr>
          <a:xfrm>
            <a:off x="287992" y="1196752"/>
            <a:ext cx="4212000" cy="49968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8" name="Textplatzhalter 11"/>
          <p:cNvSpPr>
            <a:spLocks noGrp="1"/>
          </p:cNvSpPr>
          <p:nvPr>
            <p:ph type="body" sz="quarter" idx="15" hasCustomPrompt="1"/>
          </p:nvPr>
        </p:nvSpPr>
        <p:spPr>
          <a:xfrm>
            <a:off x="4644008" y="1196752"/>
            <a:ext cx="4211992" cy="4995248"/>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648959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
            <a:extLst>
              <a:ext uri="{FF2B5EF4-FFF2-40B4-BE49-F238E27FC236}">
                <a16:creationId xmlns:a16="http://schemas.microsoft.com/office/drawing/2014/main" id="{DFC48296-B42F-B641-92ED-8FE68361B0AA}"/>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9" name="Textplatzhalter 8"/>
          <p:cNvSpPr>
            <a:spLocks noGrp="1"/>
          </p:cNvSpPr>
          <p:nvPr>
            <p:ph type="body" sz="quarter" idx="11" hasCustomPrompt="1"/>
          </p:nvPr>
        </p:nvSpPr>
        <p:spPr>
          <a:xfrm>
            <a:off x="288000" y="720000"/>
            <a:ext cx="8568000" cy="332704"/>
          </a:xfrm>
          <a:prstGeom prst="rect">
            <a:avLst/>
          </a:prstGeom>
        </p:spPr>
        <p:txBody>
          <a:bodyPr lIns="72000" tIns="0" rIns="0" bIns="0"/>
          <a:lstStyle>
            <a:lvl1pPr marL="0" indent="0">
              <a:buFontTx/>
              <a:buNone/>
              <a:defRPr sz="2200" b="1">
                <a:solidFill>
                  <a:schemeClr val="tx1">
                    <a:lumMod val="75000"/>
                    <a:lumOff val="25000"/>
                  </a:schemeClr>
                </a:solidFill>
                <a:latin typeface="Arial" pitchFamily="34" charset="0"/>
                <a:cs typeface="Arial"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de-DE" dirty="0"/>
              <a:t>Untertitel</a:t>
            </a:r>
          </a:p>
        </p:txBody>
      </p:sp>
      <p:sp>
        <p:nvSpPr>
          <p:cNvPr id="7" name="Inhaltsplatzhalter 6"/>
          <p:cNvSpPr>
            <a:spLocks noGrp="1"/>
          </p:cNvSpPr>
          <p:nvPr>
            <p:ph sz="quarter" idx="14" hasCustomPrompt="1"/>
          </p:nvPr>
        </p:nvSpPr>
        <p:spPr>
          <a:xfrm>
            <a:off x="971600" y="1196975"/>
            <a:ext cx="7200800" cy="3600177"/>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240285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hne Untertitel Normal">
    <p:spTree>
      <p:nvGrpSpPr>
        <p:cNvPr id="1" name=""/>
        <p:cNvGrpSpPr/>
        <p:nvPr/>
      </p:nvGrpSpPr>
      <p:grpSpPr>
        <a:xfrm>
          <a:off x="0" y="0"/>
          <a:ext cx="0" cy="0"/>
          <a:chOff x="0" y="0"/>
          <a:chExt cx="0" cy="0"/>
        </a:xfrm>
      </p:grpSpPr>
      <p:sp>
        <p:nvSpPr>
          <p:cNvPr id="6" name="Titel 5"/>
          <p:cNvSpPr>
            <a:spLocks noGrp="1"/>
          </p:cNvSpPr>
          <p:nvPr>
            <p:ph type="title"/>
          </p:nvPr>
        </p:nvSpPr>
        <p:spPr>
          <a:xfrm>
            <a:off x="288000" y="224688"/>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4" name="Textplatzhalter 11"/>
          <p:cNvSpPr>
            <a:spLocks noGrp="1"/>
          </p:cNvSpPr>
          <p:nvPr>
            <p:ph type="body" sz="quarter" idx="15" hasCustomPrompt="1"/>
          </p:nvPr>
        </p:nvSpPr>
        <p:spPr>
          <a:xfrm>
            <a:off x="288000" y="900000"/>
            <a:ext cx="8568000" cy="525600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344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hne Untertitel Normal zweigeteilt">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8" name="Textplatzhalter 11"/>
          <p:cNvSpPr>
            <a:spLocks noGrp="1"/>
          </p:cNvSpPr>
          <p:nvPr>
            <p:ph type="body" sz="quarter" idx="16"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685291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hne Untertitel Bild recht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5" name="Inhaltsplatzhalter 3"/>
          <p:cNvSpPr>
            <a:spLocks noGrp="1"/>
          </p:cNvSpPr>
          <p:nvPr>
            <p:ph sz="quarter" idx="14" hasCustomPrompt="1"/>
          </p:nvPr>
        </p:nvSpPr>
        <p:spPr>
          <a:xfrm>
            <a:off x="4644008"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7" name="Textplatzhalter 11"/>
          <p:cNvSpPr>
            <a:spLocks noGrp="1"/>
          </p:cNvSpPr>
          <p:nvPr>
            <p:ph type="body" sz="quarter" idx="15" hasCustomPrompt="1"/>
          </p:nvPr>
        </p:nvSpPr>
        <p:spPr>
          <a:xfrm>
            <a:off x="288000"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3110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hne Untertitel Bild links">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3"/>
          <p:cNvSpPr>
            <a:spLocks noGrp="1"/>
          </p:cNvSpPr>
          <p:nvPr>
            <p:ph sz="quarter" idx="14" hasCustomPrompt="1"/>
          </p:nvPr>
        </p:nvSpPr>
        <p:spPr>
          <a:xfrm>
            <a:off x="287992" y="900000"/>
            <a:ext cx="4212000" cy="5256000"/>
          </a:xfrm>
          <a:prstGeom prst="rect">
            <a:avLst/>
          </a:prstGeom>
        </p:spPr>
        <p:txBody>
          <a:bodyPr/>
          <a:lstStyle>
            <a:lvl1pPr marL="177800" indent="-177800">
              <a:defRPr sz="1800">
                <a:latin typeface="Arial" pitchFamily="34" charset="0"/>
                <a:cs typeface="Arial" pitchFamily="34" charset="0"/>
              </a:defRPr>
            </a:lvl1pPr>
          </a:lstStyle>
          <a:p>
            <a:r>
              <a:rPr lang="de-DE" dirty="0"/>
              <a:t>Bild durch Klicken auf Symbol hinzufügen</a:t>
            </a:r>
          </a:p>
        </p:txBody>
      </p:sp>
      <p:sp>
        <p:nvSpPr>
          <p:cNvPr id="5" name="Textplatzhalter 11"/>
          <p:cNvSpPr>
            <a:spLocks noGrp="1"/>
          </p:cNvSpPr>
          <p:nvPr>
            <p:ph type="body" sz="quarter" idx="15" hasCustomPrompt="1"/>
          </p:nvPr>
        </p:nvSpPr>
        <p:spPr>
          <a:xfrm>
            <a:off x="4644008" y="900000"/>
            <a:ext cx="4211992" cy="526530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4186016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hne Untertitel Bild mittig">
    <p:spTree>
      <p:nvGrpSpPr>
        <p:cNvPr id="1" name=""/>
        <p:cNvGrpSpPr/>
        <p:nvPr/>
      </p:nvGrpSpPr>
      <p:grpSpPr>
        <a:xfrm>
          <a:off x="0" y="0"/>
          <a:ext cx="0" cy="0"/>
          <a:chOff x="0" y="0"/>
          <a:chExt cx="0" cy="0"/>
        </a:xfrm>
      </p:grpSpPr>
      <p:sp>
        <p:nvSpPr>
          <p:cNvPr id="6" name="Titel 5"/>
          <p:cNvSpPr>
            <a:spLocks noGrp="1"/>
          </p:cNvSpPr>
          <p:nvPr>
            <p:ph type="title"/>
          </p:nvPr>
        </p:nvSpPr>
        <p:spPr>
          <a:xfrm>
            <a:off x="288000" y="223200"/>
            <a:ext cx="8568000" cy="396000"/>
          </a:xfrm>
          <a:prstGeom prst="rect">
            <a:avLst/>
          </a:prstGeom>
        </p:spPr>
        <p:txBody>
          <a:bodyPr lIns="0" tIns="0" rIns="0" bIns="0"/>
          <a:lstStyle>
            <a:lvl1pPr algn="l">
              <a:defRPr sz="2400" b="1">
                <a:solidFill>
                  <a:srgbClr val="001E64"/>
                </a:solidFill>
                <a:latin typeface="Arial" pitchFamily="34" charset="0"/>
                <a:cs typeface="Arial" pitchFamily="34" charset="0"/>
              </a:defRPr>
            </a:lvl1pPr>
          </a:lstStyle>
          <a:p>
            <a:r>
              <a:rPr lang="de-DE"/>
              <a:t>Titelmasterformat durch Klicken bearbeiten</a:t>
            </a:r>
            <a:endParaRPr lang="de-DE" dirty="0"/>
          </a:p>
        </p:txBody>
      </p:sp>
      <p:sp>
        <p:nvSpPr>
          <p:cNvPr id="7" name="Inhaltsplatzhalter 6"/>
          <p:cNvSpPr>
            <a:spLocks noGrp="1"/>
          </p:cNvSpPr>
          <p:nvPr>
            <p:ph sz="quarter" idx="14" hasCustomPrompt="1"/>
          </p:nvPr>
        </p:nvSpPr>
        <p:spPr>
          <a:xfrm>
            <a:off x="935596" y="980729"/>
            <a:ext cx="7272808" cy="3816424"/>
          </a:xfrm>
          <a:prstGeom prst="rect">
            <a:avLst/>
          </a:prstGeom>
        </p:spPr>
        <p:txBody>
          <a:bodyPr/>
          <a:lstStyle>
            <a:lvl1pPr marL="0" indent="0">
              <a:buNone/>
              <a:defRPr sz="1800">
                <a:solidFill>
                  <a:srgbClr val="001E64"/>
                </a:solidFill>
                <a:latin typeface="Arial" pitchFamily="34" charset="0"/>
                <a:cs typeface="Arial" pitchFamily="34" charset="0"/>
              </a:defRPr>
            </a:lvl1pPr>
          </a:lstStyle>
          <a:p>
            <a:pPr lvl="0"/>
            <a:r>
              <a:rPr lang="de-DE" dirty="0"/>
              <a:t>Objekt</a:t>
            </a:r>
          </a:p>
        </p:txBody>
      </p:sp>
      <p:sp>
        <p:nvSpPr>
          <p:cNvPr id="8" name="Textplatzhalter 11"/>
          <p:cNvSpPr>
            <a:spLocks noGrp="1"/>
          </p:cNvSpPr>
          <p:nvPr>
            <p:ph type="body" sz="quarter" idx="15" hasCustomPrompt="1"/>
          </p:nvPr>
        </p:nvSpPr>
        <p:spPr>
          <a:xfrm>
            <a:off x="288000" y="4860000"/>
            <a:ext cx="8568000" cy="1322840"/>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Arial"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Arial" pitchFamily="34" charset="0"/>
                <a:ea typeface="+mn-ea"/>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Tree>
    <p:extLst>
      <p:ext uri="{BB962C8B-B14F-4D97-AF65-F5344CB8AC3E}">
        <p14:creationId xmlns:p14="http://schemas.microsoft.com/office/powerpoint/2010/main" val="309779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pic>
        <p:nvPicPr>
          <p:cNvPr id="14" name="Picture Placeholder 4">
            <a:extLst>
              <a:ext uri="{FF2B5EF4-FFF2-40B4-BE49-F238E27FC236}">
                <a16:creationId xmlns:a16="http://schemas.microsoft.com/office/drawing/2014/main" id="{F0468901-0EF8-B148-995A-2812BB363853}"/>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9653BC87-27E2-6642-8D3F-5582BD1C20AC}"/>
              </a:ext>
            </a:extLst>
          </p:cNvPr>
          <p:cNvSpPr>
            <a:spLocks noGrp="1"/>
          </p:cNvSpPr>
          <p:nvPr>
            <p:ph type="dt" sz="half" idx="2"/>
          </p:nvPr>
        </p:nvSpPr>
        <p:spPr>
          <a:xfrm>
            <a:off x="466725" y="6474241"/>
            <a:ext cx="2133600" cy="123111"/>
          </a:xfrm>
          <a:prstGeom prst="rect">
            <a:avLst/>
          </a:prstGeom>
        </p:spPr>
        <p:txBody>
          <a:bodyPr/>
          <a:lstStyle>
            <a:lvl1pPr>
              <a:defRPr/>
            </a:lvl1pPr>
          </a:lstStyle>
          <a:p>
            <a:fld id="{B709F589-7912-8848-932A-A23EF332742E}" type="datetime1">
              <a:rPr lang="de-DE" smtClean="0"/>
              <a:t>11.02.19</a:t>
            </a:fld>
            <a:endParaRPr lang="de-DE" dirty="0"/>
          </a:p>
        </p:txBody>
      </p:sp>
      <p:sp>
        <p:nvSpPr>
          <p:cNvPr id="16" name="Fußzeilenplatzhalter 2">
            <a:extLst>
              <a:ext uri="{FF2B5EF4-FFF2-40B4-BE49-F238E27FC236}">
                <a16:creationId xmlns:a16="http://schemas.microsoft.com/office/drawing/2014/main" id="{D564E6F3-A9BC-6542-8680-FE95BDE32EB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pic>
        <p:nvPicPr>
          <p:cNvPr id="13" name="Picture Placeholder 4">
            <a:extLst>
              <a:ext uri="{FF2B5EF4-FFF2-40B4-BE49-F238E27FC236}">
                <a16:creationId xmlns:a16="http://schemas.microsoft.com/office/drawing/2014/main" id="{464B3B2E-C35E-BA40-9AE3-08089C49100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4AC2FC2F-3BA9-7649-A579-62C277FE6C99}"/>
              </a:ext>
            </a:extLst>
          </p:cNvPr>
          <p:cNvSpPr>
            <a:spLocks noGrp="1"/>
          </p:cNvSpPr>
          <p:nvPr>
            <p:ph type="dt" sz="half" idx="2"/>
          </p:nvPr>
        </p:nvSpPr>
        <p:spPr>
          <a:xfrm>
            <a:off x="466725" y="6474241"/>
            <a:ext cx="2133600" cy="123111"/>
          </a:xfrm>
          <a:prstGeom prst="rect">
            <a:avLst/>
          </a:prstGeom>
        </p:spPr>
        <p:txBody>
          <a:bodyPr/>
          <a:lstStyle>
            <a:lvl1pPr>
              <a:defRPr/>
            </a:lvl1pPr>
          </a:lstStyle>
          <a:p>
            <a:fld id="{5DD4F5A8-42E6-EF41-A457-7C40D7806DAC}" type="datetime1">
              <a:rPr lang="de-DE" smtClean="0"/>
              <a:t>11.02.19</a:t>
            </a:fld>
            <a:endParaRPr lang="de-DE" dirty="0"/>
          </a:p>
        </p:txBody>
      </p:sp>
      <p:sp>
        <p:nvSpPr>
          <p:cNvPr id="17" name="Fußzeilenplatzhalter 2">
            <a:extLst>
              <a:ext uri="{FF2B5EF4-FFF2-40B4-BE49-F238E27FC236}">
                <a16:creationId xmlns:a16="http://schemas.microsoft.com/office/drawing/2014/main" id="{8B5C90BD-64B3-D54F-B187-DE47DA5D66E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Datumsplatzhalter 1">
            <a:extLst>
              <a:ext uri="{FF2B5EF4-FFF2-40B4-BE49-F238E27FC236}">
                <a16:creationId xmlns:a16="http://schemas.microsoft.com/office/drawing/2014/main" id="{1BFCFC98-3DF0-624B-93FA-1F68C7214B69}"/>
              </a:ext>
            </a:extLst>
          </p:cNvPr>
          <p:cNvSpPr>
            <a:spLocks noGrp="1"/>
          </p:cNvSpPr>
          <p:nvPr>
            <p:ph type="dt" sz="half" idx="2"/>
          </p:nvPr>
        </p:nvSpPr>
        <p:spPr>
          <a:xfrm>
            <a:off x="466725" y="6474241"/>
            <a:ext cx="2133600" cy="123111"/>
          </a:xfrm>
          <a:prstGeom prst="rect">
            <a:avLst/>
          </a:prstGeom>
        </p:spPr>
        <p:txBody>
          <a:bodyPr/>
          <a:lstStyle>
            <a:lvl1pPr>
              <a:defRPr/>
            </a:lvl1pPr>
          </a:lstStyle>
          <a:p>
            <a:fld id="{3C91F965-A810-B24C-A2F8-2274E4C4E3AC}" type="datetime1">
              <a:rPr lang="de-DE" smtClean="0"/>
              <a:t>11.02.19</a:t>
            </a:fld>
            <a:endParaRPr lang="de-DE" dirty="0"/>
          </a:p>
        </p:txBody>
      </p:sp>
      <p:sp>
        <p:nvSpPr>
          <p:cNvPr id="14" name="Fußzeilenplatzhalter 2">
            <a:extLst>
              <a:ext uri="{FF2B5EF4-FFF2-40B4-BE49-F238E27FC236}">
                <a16:creationId xmlns:a16="http://schemas.microsoft.com/office/drawing/2014/main" id="{772D505E-6192-9D4A-9DD8-7ADDD3298D2B}"/>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5" name="Picture Placeholder 4">
            <a:extLst>
              <a:ext uri="{FF2B5EF4-FFF2-40B4-BE49-F238E27FC236}">
                <a16:creationId xmlns:a16="http://schemas.microsoft.com/office/drawing/2014/main" id="{D6C36A6A-FC91-874F-BD91-A4C272D14F4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pic>
        <p:nvPicPr>
          <p:cNvPr id="15" name="Picture Placeholder 4">
            <a:extLst>
              <a:ext uri="{FF2B5EF4-FFF2-40B4-BE49-F238E27FC236}">
                <a16:creationId xmlns:a16="http://schemas.microsoft.com/office/drawing/2014/main" id="{9A62BF73-6CE4-D84D-8F94-47C306E66125}"/>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137838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s,- Dankesfolie">
    <p:spTree>
      <p:nvGrpSpPr>
        <p:cNvPr id="1" name=""/>
        <p:cNvGrpSpPr/>
        <p:nvPr/>
      </p:nvGrpSpPr>
      <p:grpSpPr>
        <a:xfrm>
          <a:off x="0" y="0"/>
          <a:ext cx="0" cy="0"/>
          <a:chOff x="0" y="0"/>
          <a:chExt cx="0" cy="0"/>
        </a:xfrm>
      </p:grpSpPr>
      <p:pic>
        <p:nvPicPr>
          <p:cNvPr id="7" name="Picture 9" descr="bckg_may26_large2"/>
          <p:cNvPicPr>
            <a:picLocks noChangeAspect="1" noChangeArrowheads="1"/>
          </p:cNvPicPr>
          <p:nvPr/>
        </p:nvPicPr>
        <p:blipFill rotWithShape="1">
          <a:blip r:embed="rId2">
            <a:extLst>
              <a:ext uri="{28A0092B-C50C-407E-A947-70E740481C1C}">
                <a14:useLocalDpi xmlns:a14="http://schemas.microsoft.com/office/drawing/2010/main" val="0"/>
              </a:ext>
            </a:extLst>
          </a:blip>
          <a:srcRect l="6812" t="7424" b="51560"/>
          <a:stretch/>
        </p:blipFill>
        <p:spPr bwMode="auto">
          <a:xfrm>
            <a:off x="0" y="0"/>
            <a:ext cx="9144000" cy="19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0" y="1844813"/>
            <a:ext cx="9144000" cy="144027"/>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sz="1800" dirty="0">
              <a:solidFill>
                <a:srgbClr val="000000"/>
              </a:solidFill>
            </a:endParaRPr>
          </a:p>
        </p:txBody>
      </p:sp>
      <p:sp>
        <p:nvSpPr>
          <p:cNvPr id="9" name="Titel 1"/>
          <p:cNvSpPr>
            <a:spLocks noGrp="1"/>
          </p:cNvSpPr>
          <p:nvPr userDrawn="1">
            <p:ph type="title" hasCustomPrompt="1"/>
          </p:nvPr>
        </p:nvSpPr>
        <p:spPr>
          <a:xfrm>
            <a:off x="251520" y="764704"/>
            <a:ext cx="8640960" cy="504056"/>
          </a:xfrm>
          <a:prstGeom prst="rect">
            <a:avLst/>
          </a:prstGeom>
        </p:spPr>
        <p:txBody>
          <a:bodyPr>
            <a:normAutofit/>
          </a:bodyPr>
          <a:lstStyle>
            <a:lvl1pPr algn="l">
              <a:lnSpc>
                <a:spcPts val="3400"/>
              </a:lnSpc>
              <a:defRPr sz="2800" b="1" cap="none">
                <a:solidFill>
                  <a:schemeClr val="bg1"/>
                </a:solidFill>
                <a:latin typeface="Arial" pitchFamily="34" charset="0"/>
                <a:cs typeface="Arial" pitchFamily="34" charset="0"/>
              </a:defRPr>
            </a:lvl1pPr>
          </a:lstStyle>
          <a:p>
            <a:r>
              <a:rPr lang="de-DE" dirty="0"/>
              <a:t>Inhalt</a:t>
            </a:r>
          </a:p>
        </p:txBody>
      </p:sp>
      <p:sp>
        <p:nvSpPr>
          <p:cNvPr id="14" name="Textplatzhalter 11"/>
          <p:cNvSpPr>
            <a:spLocks noGrp="1"/>
          </p:cNvSpPr>
          <p:nvPr userDrawn="1">
            <p:ph type="body" sz="quarter" idx="12" hasCustomPrompt="1"/>
          </p:nvPr>
        </p:nvSpPr>
        <p:spPr>
          <a:xfrm>
            <a:off x="288000" y="2276872"/>
            <a:ext cx="8568000" cy="3916680"/>
          </a:xfrm>
          <a:prstGeom prst="rect">
            <a:avLst/>
          </a:prstGeom>
        </p:spPr>
        <p:txBody>
          <a:bodyPr/>
          <a:lstStyle>
            <a:lvl1pPr marL="180975" indent="-180975" defTabSz="180000">
              <a:spcBef>
                <a:spcPts val="20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1pPr>
            <a:lvl2pPr marL="361950" indent="-180975" defTabSz="180000">
              <a:spcBef>
                <a:spcPts val="0"/>
              </a:spcBef>
              <a:spcAft>
                <a:spcPts val="600"/>
              </a:spcAft>
              <a:buFont typeface="Arial" pitchFamily="34" charset="0"/>
              <a:buChar char="□"/>
              <a:defRPr sz="1800" b="1" baseline="0">
                <a:solidFill>
                  <a:srgbClr val="001E64"/>
                </a:solidFill>
                <a:latin typeface="Calibri" panose="020F0502020204030204" pitchFamily="34" charset="0"/>
                <a:cs typeface="Arial" pitchFamily="34" charset="0"/>
              </a:defRPr>
            </a:lvl2pPr>
            <a:lvl3pPr marL="542925" indent="-180975" defTabSz="180000">
              <a:spcBef>
                <a:spcPts val="0"/>
              </a:spcBef>
              <a:spcAft>
                <a:spcPts val="600"/>
              </a:spcAft>
              <a:buClr>
                <a:schemeClr val="tx2"/>
              </a:buClr>
              <a:buSzPct val="100000"/>
              <a:buFont typeface="Arial" pitchFamily="34" charset="0"/>
              <a:buChar char="▪"/>
              <a:defRPr sz="1800" b="1">
                <a:solidFill>
                  <a:srgbClr val="001E64"/>
                </a:solidFill>
                <a:latin typeface="Calibri" panose="020F0502020204030204" pitchFamily="34" charset="0"/>
                <a:cs typeface="Arial" pitchFamily="34" charset="0"/>
              </a:defRPr>
            </a:lvl3pPr>
            <a:lvl4pPr marL="714375" indent="-171450" defTabSz="180000">
              <a:spcBef>
                <a:spcPts val="0"/>
              </a:spcBef>
              <a:spcAft>
                <a:spcPts val="600"/>
              </a:spcAft>
              <a:buClr>
                <a:schemeClr val="tx2">
                  <a:lumMod val="75000"/>
                </a:schemeClr>
              </a:buClr>
              <a:buFont typeface="Arial" pitchFamily="34" charset="0"/>
              <a:buChar char="▫"/>
              <a:defRPr sz="1800" b="1">
                <a:solidFill>
                  <a:srgbClr val="001E64"/>
                </a:solidFill>
                <a:latin typeface="Calibri" panose="020F0502020204030204" pitchFamily="34" charset="0"/>
                <a:cs typeface="Arial" pitchFamily="34" charset="0"/>
              </a:defRPr>
            </a:lvl4pPr>
            <a:lvl5pPr marL="864000" indent="0" defTabSz="180000">
              <a:spcBef>
                <a:spcPts val="0"/>
              </a:spcBef>
              <a:spcAft>
                <a:spcPts val="600"/>
              </a:spcAft>
              <a:buFont typeface="Symbol" pitchFamily="18" charset="2"/>
              <a:buNone/>
              <a:defRPr sz="1800">
                <a:solidFill>
                  <a:srgbClr val="001E64"/>
                </a:solidFill>
                <a:latin typeface="+mn-lt"/>
                <a:cs typeface="Arial" pitchFamily="34" charset="0"/>
              </a:defRPr>
            </a:lvl5pPr>
          </a:lstStyle>
          <a:p>
            <a:pPr lvl="0"/>
            <a:r>
              <a:rPr lang="de-DE" dirty="0"/>
              <a:t>Ebene 1</a:t>
            </a:r>
          </a:p>
          <a:p>
            <a:pPr lvl="1"/>
            <a:r>
              <a:rPr lang="de-DE" dirty="0"/>
              <a:t>Ebene 2</a:t>
            </a:r>
          </a:p>
          <a:p>
            <a:pPr lvl="2"/>
            <a:r>
              <a:rPr lang="de-DE" dirty="0"/>
              <a:t>Ebene 3</a:t>
            </a:r>
          </a:p>
          <a:p>
            <a:pPr lvl="3"/>
            <a:r>
              <a:rPr lang="de-DE" dirty="0"/>
              <a:t>Ebene 4</a:t>
            </a:r>
          </a:p>
        </p:txBody>
      </p:sp>
      <p:sp>
        <p:nvSpPr>
          <p:cNvPr id="12" name="Fußzeilenplatzhalter 1"/>
          <p:cNvSpPr>
            <a:spLocks noGrp="1"/>
          </p:cNvSpPr>
          <p:nvPr>
            <p:ph type="ftr" sz="quarter" idx="3"/>
          </p:nvPr>
        </p:nvSpPr>
        <p:spPr>
          <a:xfrm>
            <a:off x="2051720" y="6448966"/>
            <a:ext cx="6264696" cy="22926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b="0" dirty="0">
                <a:solidFill>
                  <a:schemeClr val="bg1">
                    <a:lumMod val="50000"/>
                  </a:schemeClr>
                </a:solidFill>
              </a:rPr>
              <a:t>Vorname Nachname, ggf. Datum und Titel</a:t>
            </a:r>
            <a:endParaRPr lang="de-DE" b="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5371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0.jpe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8DAECE09-03BE-9349-8F18-4EC9F366DB41}"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Line 17"/>
          <p:cNvSpPr>
            <a:spLocks noChangeShapeType="1"/>
          </p:cNvSpPr>
          <p:nvPr/>
        </p:nvSpPr>
        <p:spPr bwMode="auto">
          <a:xfrm>
            <a:off x="251520" y="620688"/>
            <a:ext cx="8568000"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1027" name="Rectangle 13"/>
          <p:cNvSpPr>
            <a:spLocks noChangeArrowheads="1"/>
          </p:cNvSpPr>
          <p:nvPr/>
        </p:nvSpPr>
        <p:spPr bwMode="auto">
          <a:xfrm>
            <a:off x="8460664" y="6422814"/>
            <a:ext cx="482054"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7" tIns="44450" rIns="90487" bIns="44450" anchor="ctr">
            <a:spAutoFit/>
          </a:bodyPr>
          <a:lstStyle/>
          <a:p>
            <a:pPr algn="r"/>
            <a:fld id="{0E6916FC-15F8-4DD4-BF41-D4EF50954828}" type="slidenum">
              <a:rPr lang="de-DE" sz="1200" b="0" smtClean="0">
                <a:solidFill>
                  <a:srgbClr val="003172"/>
                </a:solidFill>
                <a:latin typeface="Arial" pitchFamily="34" charset="0"/>
                <a:cs typeface="Arial" pitchFamily="34" charset="0"/>
              </a:rPr>
              <a:pPr algn="r"/>
              <a:t>‹#›</a:t>
            </a:fld>
            <a:endParaRPr lang="de-DE" sz="1200" b="0" dirty="0">
              <a:solidFill>
                <a:srgbClr val="003172"/>
              </a:solidFill>
              <a:latin typeface="Arial" pitchFamily="34" charset="0"/>
              <a:cs typeface="Arial" pitchFamily="34" charset="0"/>
            </a:endParaRPr>
          </a:p>
        </p:txBody>
      </p:sp>
      <p:sp>
        <p:nvSpPr>
          <p:cNvPr id="1030" name="Line 16"/>
          <p:cNvSpPr>
            <a:spLocks noChangeShapeType="1"/>
          </p:cNvSpPr>
          <p:nvPr/>
        </p:nvSpPr>
        <p:spPr bwMode="auto">
          <a:xfrm>
            <a:off x="251522" y="6270625"/>
            <a:ext cx="8601818" cy="0"/>
          </a:xfrm>
          <a:prstGeom prst="line">
            <a:avLst/>
          </a:prstGeom>
          <a:noFill/>
          <a:ln w="28575">
            <a:solidFill>
              <a:srgbClr val="00317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3" name="Textfeld 2"/>
          <p:cNvSpPr txBox="1"/>
          <p:nvPr userDrawn="1"/>
        </p:nvSpPr>
        <p:spPr>
          <a:xfrm>
            <a:off x="1619789" y="6421532"/>
            <a:ext cx="6264696" cy="276999"/>
          </a:xfrm>
          <a:prstGeom prst="rect">
            <a:avLst/>
          </a:prstGeom>
        </p:spPr>
        <p:txBody>
          <a:bodyPr vert="horz" lIns="91440" tIns="45720" rIns="91440" bIns="45720" rtlCol="0" anchor="ctr"/>
          <a:lstStyle>
            <a:defPPr>
              <a:defRPr lang="de-DE"/>
            </a:defPPr>
            <a:lvl1pPr algn="ctr">
              <a:defRPr sz="1200" b="0">
                <a:solidFill>
                  <a:schemeClr val="bg1">
                    <a:lumMod val="50000"/>
                  </a:schemeClr>
                </a:solidFill>
                <a:latin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dirty="0"/>
              <a:t>Hazem Elsaid </a:t>
            </a:r>
            <a:r>
              <a:rPr lang="de-DE" baseline="0" dirty="0"/>
              <a:t>| </a:t>
            </a:r>
            <a:r>
              <a:rPr lang="de-DE" dirty="0">
                <a:latin typeface="Calibri" panose="020F0502020204030204" pitchFamily="34" charset="0"/>
              </a:rPr>
              <a:t>Doktorandenforum</a:t>
            </a:r>
            <a:r>
              <a:rPr lang="de-DE" baseline="0" dirty="0">
                <a:latin typeface="Calibri" panose="020F0502020204030204" pitchFamily="34" charset="0"/>
              </a:rPr>
              <a:t> </a:t>
            </a:r>
            <a:r>
              <a:rPr lang="de-DE" baseline="0" dirty="0"/>
              <a:t>| </a:t>
            </a:r>
            <a:r>
              <a:rPr lang="de-DE" dirty="0">
                <a:latin typeface="Calibri" panose="020F0502020204030204" pitchFamily="34" charset="0"/>
              </a:rPr>
              <a:t>19.05.2016</a:t>
            </a:r>
          </a:p>
        </p:txBody>
      </p:sp>
      <p:pic>
        <p:nvPicPr>
          <p:cNvPr id="4" name="Grafik 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251521" y="6381328"/>
            <a:ext cx="792088" cy="263817"/>
          </a:xfrm>
          <a:prstGeom prst="rect">
            <a:avLst/>
          </a:prstGeom>
        </p:spPr>
      </p:pic>
    </p:spTree>
    <p:extLst>
      <p:ext uri="{BB962C8B-B14F-4D97-AF65-F5344CB8AC3E}">
        <p14:creationId xmlns:p14="http://schemas.microsoft.com/office/powerpoint/2010/main" val="217159134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1pPr>
      <a:lvl2pPr marL="742950" indent="-28575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2pPr>
      <a:lvl3pPr marL="11430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3pPr>
      <a:lvl4pPr marL="1600200" indent="-228600" algn="l" rtl="0" eaLnBrk="1" fontAlgn="base" hangingPunct="1">
        <a:spcBef>
          <a:spcPct val="20000"/>
        </a:spcBef>
        <a:spcAft>
          <a:spcPts val="600"/>
        </a:spcAft>
        <a:buFont typeface="Arial" pitchFamily="34" charset="0"/>
        <a:buChar char="–"/>
        <a:defRPr lang="de-DE" sz="1800" kern="1200" baseline="0" dirty="0" smtClean="0">
          <a:solidFill>
            <a:srgbClr val="001E64"/>
          </a:solidFill>
          <a:latin typeface="Arial" pitchFamily="34" charset="0"/>
          <a:ea typeface="+mn-ea"/>
          <a:cs typeface="Arial" pitchFamily="34" charset="0"/>
        </a:defRPr>
      </a:lvl4pPr>
      <a:lvl5pPr marL="2057400" indent="-228600" algn="l" rtl="0" eaLnBrk="1" fontAlgn="base" hangingPunct="1">
        <a:spcBef>
          <a:spcPct val="20000"/>
        </a:spcBef>
        <a:spcAft>
          <a:spcPts val="600"/>
        </a:spcAft>
        <a:buFont typeface="Arial" pitchFamily="34" charset="0"/>
        <a:buChar char="»"/>
        <a:defRPr lang="en-US" sz="1800" kern="1200" baseline="0" dirty="0" smtClean="0">
          <a:solidFill>
            <a:srgbClr val="001E64"/>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0.png"/><Relationship Id="rId3" Type="http://schemas.openxmlformats.org/officeDocument/2006/relationships/image" Target="../media/image11.png"/><Relationship Id="rId7" Type="http://schemas.openxmlformats.org/officeDocument/2006/relationships/image" Target="../media/image32.png"/><Relationship Id="rId12" Type="http://schemas.openxmlformats.org/officeDocument/2006/relationships/image" Target="../media/image300.png"/><Relationship Id="rId2" Type="http://schemas.openxmlformats.org/officeDocument/2006/relationships/notesSlide" Target="../notesSlides/notesSlide10.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0.png"/><Relationship Id="rId5" Type="http://schemas.openxmlformats.org/officeDocument/2006/relationships/image" Target="../media/image281.png"/><Relationship Id="rId15" Type="http://schemas.openxmlformats.org/officeDocument/2006/relationships/image" Target="../media/image33.png"/><Relationship Id="rId10" Type="http://schemas.openxmlformats.org/officeDocument/2006/relationships/image" Target="../media/image282.png"/><Relationship Id="rId9" Type="http://schemas.openxmlformats.org/officeDocument/2006/relationships/image" Target="../media/image272.png"/><Relationship Id="rId1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gif"/><Relationship Id="rId5" Type="http://schemas.openxmlformats.org/officeDocument/2006/relationships/image" Target="../media/image2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33.jp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11.png"/><Relationship Id="rId7" Type="http://schemas.openxmlformats.org/officeDocument/2006/relationships/image" Target="../media/image55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4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10" Type="http://schemas.openxmlformats.org/officeDocument/2006/relationships/image" Target="../media/image250.png"/><Relationship Id="rId4" Type="http://schemas.openxmlformats.org/officeDocument/2006/relationships/image" Target="../media/image58.png"/><Relationship Id="rId9" Type="http://schemas.openxmlformats.org/officeDocument/2006/relationships/image" Target="../media/image24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5.emf"/><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3.xml"/><Relationship Id="rId16" Type="http://schemas.openxmlformats.org/officeDocument/2006/relationships/image" Target="../media/image68.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37.jpg"/><Relationship Id="rId19" Type="http://schemas.openxmlformats.org/officeDocument/2006/relationships/image" Target="../media/image25.jp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8.png"/><Relationship Id="rId3" Type="http://schemas.openxmlformats.org/officeDocument/2006/relationships/image" Target="../media/image11.png"/><Relationship Id="rId7" Type="http://schemas.openxmlformats.org/officeDocument/2006/relationships/image" Target="../media/image672.png"/><Relationship Id="rId12"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11" Type="http://schemas.openxmlformats.org/officeDocument/2006/relationships/image" Target="../media/image76.png"/><Relationship Id="rId5" Type="http://schemas.openxmlformats.org/officeDocument/2006/relationships/image" Target="../media/image721.png"/><Relationship Id="rId15" Type="http://schemas.openxmlformats.org/officeDocument/2006/relationships/image" Target="../media/image80.png"/><Relationship Id="rId10" Type="http://schemas.openxmlformats.org/officeDocument/2006/relationships/image" Target="../media/image73.png"/><Relationship Id="rId9" Type="http://schemas.openxmlformats.org/officeDocument/2006/relationships/image" Target="../media/image72.png"/><Relationship Id="rId14"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1.png"/><Relationship Id="rId12"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1.png"/><Relationship Id="rId11" Type="http://schemas.openxmlformats.org/officeDocument/2006/relationships/image" Target="../media/image72.png"/><Relationship Id="rId5" Type="http://schemas.openxmlformats.org/officeDocument/2006/relationships/image" Target="../media/image730.png"/><Relationship Id="rId10" Type="http://schemas.openxmlformats.org/officeDocument/2006/relationships/image" Target="../media/image7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png"/><Relationship Id="rId7" Type="http://schemas.openxmlformats.org/officeDocument/2006/relationships/image" Target="../media/image530.png"/><Relationship Id="rId2" Type="http://schemas.openxmlformats.org/officeDocument/2006/relationships/notesSlide" Target="../notesSlides/notesSlide26.xml"/><Relationship Id="rId1" Type="http://schemas.openxmlformats.org/officeDocument/2006/relationships/slideLayout" Target="../slideLayouts/slideLayout4.xml"/><Relationship Id="rId11" Type="http://schemas.openxmlformats.org/officeDocument/2006/relationships/image" Target="../media/image39.emf"/><Relationship Id="rId5" Type="http://schemas.openxmlformats.org/officeDocument/2006/relationships/image" Target="../media/image280.png"/><Relationship Id="rId10" Type="http://schemas.openxmlformats.org/officeDocument/2006/relationships/image" Target="../media/image38.emf"/><Relationship Id="rId4" Type="http://schemas.openxmlformats.org/officeDocument/2006/relationships/image" Target="../media/image270.png"/><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2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0.emf"/><Relationship Id="rId5" Type="http://schemas.openxmlformats.org/officeDocument/2006/relationships/image" Target="../media/image801.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8.png"/><Relationship Id="rId12"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40.png"/><Relationship Id="rId11" Type="http://schemas.openxmlformats.org/officeDocument/2006/relationships/image" Target="../media/image72.png"/><Relationship Id="rId5" Type="http://schemas.openxmlformats.org/officeDocument/2006/relationships/image" Target="../media/image830.png"/><Relationship Id="rId10" Type="http://schemas.openxmlformats.org/officeDocument/2006/relationships/image" Target="../media/image70.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1.png"/><Relationship Id="rId7" Type="http://schemas.openxmlformats.org/officeDocument/2006/relationships/image" Target="../media/image800.png"/><Relationship Id="rId2" Type="http://schemas.openxmlformats.org/officeDocument/2006/relationships/notesSlide" Target="../notesSlides/notesSlide29.xml"/><Relationship Id="rId1" Type="http://schemas.openxmlformats.org/officeDocument/2006/relationships/slideLayout" Target="../slideLayouts/slideLayout4.xml"/><Relationship Id="rId11" Type="http://schemas.openxmlformats.org/officeDocument/2006/relationships/image" Target="../media/image42.emf"/><Relationship Id="rId5" Type="http://schemas.openxmlformats.org/officeDocument/2006/relationships/image" Target="../media/image280.png"/><Relationship Id="rId10" Type="http://schemas.openxmlformats.org/officeDocument/2006/relationships/image" Target="../media/image41.emf"/><Relationship Id="rId4" Type="http://schemas.openxmlformats.org/officeDocument/2006/relationships/image" Target="../media/image270.png"/><Relationship Id="rId9"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gif"/><Relationship Id="rId5" Type="http://schemas.openxmlformats.org/officeDocument/2006/relationships/image" Target="../media/image17.jp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94.png"/></Relationships>
</file>

<file path=ppt/slides/_rels/slide3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100.png"/><Relationship Id="rId3" Type="http://schemas.openxmlformats.org/officeDocument/2006/relationships/image" Target="../media/image95.png"/><Relationship Id="rId21" Type="http://schemas.openxmlformats.org/officeDocument/2006/relationships/image" Target="../media/image104.png"/><Relationship Id="rId12" Type="http://schemas.openxmlformats.org/officeDocument/2006/relationships/image" Target="../media/image102.png"/><Relationship Id="rId1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98.png"/><Relationship Id="rId20" Type="http://schemas.openxmlformats.org/officeDocument/2006/relationships/image" Target="../media/image103.png"/><Relationship Id="rId1" Type="http://schemas.openxmlformats.org/officeDocument/2006/relationships/slideLayout" Target="../slideLayouts/slideLayout4.xml"/><Relationship Id="rId15" Type="http://schemas.openxmlformats.org/officeDocument/2006/relationships/image" Target="../media/image97.png"/><Relationship Id="rId19" Type="http://schemas.openxmlformats.org/officeDocument/2006/relationships/image" Target="../media/image101.png"/><Relationship Id="rId4" Type="http://schemas.openxmlformats.org/officeDocument/2006/relationships/image" Target="../media/image44.emf"/><Relationship Id="rId14" Type="http://schemas.openxmlformats.org/officeDocument/2006/relationships/image" Target="../media/image11.png"/><Relationship Id="rId22" Type="http://schemas.openxmlformats.org/officeDocument/2006/relationships/image" Target="../media/image105.png"/></Relationships>
</file>

<file path=ppt/slides/_rels/slide32.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11.png"/><Relationship Id="rId7" Type="http://schemas.openxmlformats.org/officeDocument/2006/relationships/image" Target="../media/image106.png"/><Relationship Id="rId12" Type="http://schemas.openxmlformats.org/officeDocument/2006/relationships/image" Target="../media/image104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20.png"/><Relationship Id="rId11" Type="http://schemas.openxmlformats.org/officeDocument/2006/relationships/image" Target="../media/image1030.png"/><Relationship Id="rId5" Type="http://schemas.openxmlformats.org/officeDocument/2006/relationships/image" Target="../media/image700.png"/><Relationship Id="rId10" Type="http://schemas.openxmlformats.org/officeDocument/2006/relationships/image" Target="../media/image1010.png"/><Relationship Id="rId9" Type="http://schemas.openxmlformats.org/officeDocument/2006/relationships/image" Target="../media/image98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280.png"/><Relationship Id="rId4" Type="http://schemas.openxmlformats.org/officeDocument/2006/relationships/image" Target="../media/image27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115.png"/><Relationship Id="rId12"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99.png"/><Relationship Id="rId5" Type="http://schemas.openxmlformats.org/officeDocument/2006/relationships/image" Target="../media/image113.png"/><Relationship Id="rId10" Type="http://schemas.openxmlformats.org/officeDocument/2006/relationships/image" Target="../media/image98.png"/><Relationship Id="rId4" Type="http://schemas.openxmlformats.org/officeDocument/2006/relationships/image" Target="../media/image11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1.png"/><Relationship Id="rId7" Type="http://schemas.openxmlformats.org/officeDocument/2006/relationships/image" Target="../media/image96.png"/><Relationship Id="rId12" Type="http://schemas.openxmlformats.org/officeDocument/2006/relationships/image" Target="../media/image112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50.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1.png"/><Relationship Id="rId7"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30.png"/><Relationship Id="rId5" Type="http://schemas.openxmlformats.org/officeDocument/2006/relationships/image" Target="../media/image280.png"/><Relationship Id="rId10" Type="http://schemas.openxmlformats.org/officeDocument/2006/relationships/image" Target="../media/image49.emf"/><Relationship Id="rId4" Type="http://schemas.openxmlformats.org/officeDocument/2006/relationships/image" Target="../media/image270.png"/><Relationship Id="rId9"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50.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0.emf"/><Relationship Id="rId5" Type="http://schemas.openxmlformats.org/officeDocument/2006/relationships/image" Target="../media/image1121.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1.emf"/><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43.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19" Type="http://schemas.openxmlformats.org/officeDocument/2006/relationships/image" Target="../media/image25.jpg"/><Relationship Id="rId22" Type="http://schemas.openxmlformats.org/officeDocument/2006/relationships/image" Target="../media/image74.png"/></Relationships>
</file>

<file path=ppt/slides/_rels/slide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44.xml"/><Relationship Id="rId16"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120.png"/></Relationships>
</file>

<file path=ppt/slides/_rels/slide45.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1.png"/><Relationship Id="rId7" Type="http://schemas.openxmlformats.org/officeDocument/2006/relationships/image" Target="../media/image1200.png"/><Relationship Id="rId12" Type="http://schemas.openxmlformats.org/officeDocument/2006/relationships/image" Target="../media/image125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0.png"/><Relationship Id="rId10" Type="http://schemas.openxmlformats.org/officeDocument/2006/relationships/image" Target="../media/image1230.png"/><Relationship Id="rId4" Type="http://schemas.openxmlformats.org/officeDocument/2006/relationships/image" Target="../media/image120.png"/><Relationship Id="rId9"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80.png"/><Relationship Id="rId5" Type="http://schemas.openxmlformats.org/officeDocument/2006/relationships/image" Target="../media/image1270.png"/></Relationships>
</file>

<file path=ppt/slides/_rels/slide4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1.png"/><Relationship Id="rId7" Type="http://schemas.openxmlformats.org/officeDocument/2006/relationships/image" Target="../media/image23.jp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10.png"/></Relationships>
</file>

<file path=ppt/slides/_rels/slide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1.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61.png"/></Relationships>
</file>

<file path=ppt/slides/_rels/slide9.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1.png"/><Relationship Id="rId21" Type="http://schemas.microsoft.com/office/2007/relationships/hdphoto" Target="../media/hdphoto1.wdp"/><Relationship Id="rId2" Type="http://schemas.openxmlformats.org/officeDocument/2006/relationships/notesSlide" Target="../notesSlides/notesSlide9.xml"/><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9" Type="http://schemas.openxmlformats.org/officeDocument/2006/relationships/image" Target="../media/image25.jpg"/><Relationship Id="rId4" Type="http://schemas.openxmlformats.org/officeDocument/2006/relationships/image" Target="../media/image27.png"/><Relationship Id="rId2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704EB5-92D0-014E-B98E-4B70F9F29ACD}" type="datetime1">
              <a:rPr lang="de-DE" smtClean="0"/>
              <a:t>11.02.19</a:t>
            </a:fld>
            <a:endParaRPr lang="de-DE" dirty="0"/>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[4]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[3]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 </a:t>
            </a:r>
            <a:r>
              <a:rPr lang="en-US" sz="1000" i="1" dirty="0">
                <a:latin typeface="Calibri" panose="020F0502020204030204" pitchFamily="34" charset="0"/>
                <a:cs typeface="Calibri" panose="020F0502020204030204" pitchFamily="34" charset="0"/>
              </a:rPr>
              <a:t>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[3]</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[4]</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23366"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   </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048236" cy="292388"/>
          </a:xfrm>
          <a:prstGeom prst="rect">
            <a:avLst/>
          </a:prstGeom>
          <a:noFill/>
        </p:spPr>
        <p:txBody>
          <a:bodyPr wrap="none" rtlCol="0">
            <a:spAutoFit/>
          </a:bodyPr>
          <a:lstStyle/>
          <a:p>
            <a:r>
              <a:rPr lang="en-US" sz="1300" b="1" dirty="0">
                <a:solidFill>
                  <a:srgbClr val="001E64"/>
                </a:solidFill>
                <a:latin typeface="Calibri" panose="020F0502020204030204" pitchFamily="34" charset="0"/>
                <a:cs typeface="Arial" pitchFamily="34" charset="0"/>
              </a:rPr>
              <a:t> 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PHY-Layer Capabilities</a:t>
            </a:r>
            <a:r>
              <a:rPr lang="en-US" sz="2000" baseline="30000" dirty="0">
                <a:solidFill>
                  <a:srgbClr val="00406F"/>
                </a:solidFill>
                <a:latin typeface="Frutiger LT Com 45 Light" pitchFamily="34" charset="0"/>
              </a:rPr>
              <a:t>[3, 4]</a:t>
            </a:r>
            <a:endParaRPr lang="en-US" sz="2000" baseline="30000" dirty="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536852" y="2496048"/>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dirty="0">
                    <a:ln>
                      <a:noFill/>
                    </a:ln>
                    <a:solidFill>
                      <a:srgbClr val="FF0000"/>
                    </a:solidFill>
                    <a:effectLst/>
                    <a:latin typeface="+mj-lt"/>
                  </a:endParaRPr>
                </a:p>
                <a:p>
                  <a:pPr>
                    <a:spcAft>
                      <a:spcPct val="40000"/>
                    </a:spcAft>
                  </a:pPr>
                  <a:endParaRPr kumimoji="0" lang="en-US" sz="2500" b="0" i="0" u="none" strike="noStrike" cap="none" normalizeH="0" baseline="0" dirty="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41767" cy="738664"/>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400" b="1" i="1" smtClean="0">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𝒆</m:t>
                          </m:r>
                        </m:sub>
                      </m:sSub>
                      <m:r>
                        <a:rPr lang="de-DE" sz="1400" b="1" i="1">
                          <a:latin typeface="Cambria Math" panose="02040503050406030204" pitchFamily="18" charset="0"/>
                        </a:rPr>
                        <m:t>=</m:t>
                      </m:r>
                      <m:r>
                        <a:rPr lang="de-DE" sz="1400" b="1" i="1">
                          <a:latin typeface="Cambria Math" panose="02040503050406030204" pitchFamily="18" charset="0"/>
                        </a:rPr>
                        <m:t>𝟎</m:t>
                      </m:r>
                      <m:r>
                        <a:rPr lang="de-DE" sz="1400" b="1" i="1">
                          <a:latin typeface="Cambria Math" panose="02040503050406030204" pitchFamily="18" charset="0"/>
                        </a:rPr>
                        <m:t>.</m:t>
                      </m:r>
                      <m:r>
                        <a:rPr lang="de-DE" sz="1400" b="1" i="1">
                          <a:latin typeface="Cambria Math" panose="02040503050406030204" pitchFamily="18" charset="0"/>
                        </a:rPr>
                        <m:t>𝟐</m:t>
                      </m:r>
                      <m:r>
                        <a:rPr lang="de-DE" sz="1400" b="1" i="1">
                          <a:latin typeface="Cambria Math" panose="02040503050406030204" pitchFamily="18" charset="0"/>
                          <a:ea typeface="Cambria Math" panose="02040503050406030204" pitchFamily="18" charset="0"/>
                        </a:rPr>
                        <m:t>∙</m:t>
                      </m:r>
                      <m:sSub>
                        <m:sSubPr>
                          <m:ctrlPr>
                            <a:rPr lang="en-US" sz="1400" b="1" i="1">
                              <a:latin typeface="Cambria Math" panose="02040503050406030204" pitchFamily="18" charset="0"/>
                            </a:rPr>
                          </m:ctrlPr>
                        </m:sSubPr>
                        <m:e>
                          <m:r>
                            <a:rPr lang="de-DE" sz="1400" b="1" i="1">
                              <a:latin typeface="Cambria Math" panose="02040503050406030204" pitchFamily="18" charset="0"/>
                            </a:rPr>
                            <m:t>𝒕</m:t>
                          </m:r>
                        </m:e>
                        <m:sub>
                          <m:r>
                            <a:rPr lang="de-DE" sz="1400" b="1" i="1">
                              <a:latin typeface="Cambria Math" panose="02040503050406030204" pitchFamily="18" charset="0"/>
                            </a:rPr>
                            <m:t>𝒔𝒍𝒐𝒕</m:t>
                          </m:r>
                        </m:sub>
                      </m:sSub>
                    </m:oMath>
                  </a14:m>
                  <a:endParaRPr lang="en-US" sz="1400" dirty="0">
                    <a:latin typeface="+mj-lt"/>
                  </a:endParaRPr>
                </a:p>
                <a:p>
                  <a:pPr marL="171450" indent="-171450">
                    <a:buFont typeface="Arial" panose="020B0604020202020204" pitchFamily="34" charset="0"/>
                    <a:buChar char="•"/>
                  </a:pPr>
                  <a:r>
                    <a:rPr lang="en-US" sz="1400" dirty="0">
                      <a:latin typeface="+mj-lt"/>
                    </a:rPr>
                    <a:t>Average Collision recovery prob.</a:t>
                  </a:r>
                  <a:br>
                    <a:rPr lang="en-US" sz="1400" dirty="0">
                      <a:latin typeface="+mj-lt"/>
                    </a:rPr>
                  </a:br>
                  <a14:m>
                    <m:oMath xmlns:m="http://schemas.openxmlformats.org/officeDocument/2006/math">
                      <m:r>
                        <a:rPr lang="de-DE" sz="1400" b="1" i="1" smtClean="0">
                          <a:latin typeface="Cambria Math" panose="02040503050406030204" pitchFamily="18" charset="0"/>
                          <a:ea typeface="Cambria Math" panose="02040503050406030204" pitchFamily="18" charset="0"/>
                        </a:rPr>
                        <m:t>𝜶</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𝟎</m:t>
                      </m:r>
                      <m:r>
                        <a:rPr lang="de-DE" sz="1400" b="1" i="1" smtClean="0">
                          <a:latin typeface="Cambria Math" panose="02040503050406030204" pitchFamily="18" charset="0"/>
                          <a:ea typeface="Cambria Math" panose="02040503050406030204" pitchFamily="18" charset="0"/>
                        </a:rPr>
                        <m:t>.</m:t>
                      </m:r>
                      <m:r>
                        <a:rPr lang="de-DE" sz="1400" b="1" i="1" smtClean="0">
                          <a:latin typeface="Cambria Math" panose="02040503050406030204" pitchFamily="18" charset="0"/>
                          <a:ea typeface="Cambria Math" panose="02040503050406030204" pitchFamily="18" charset="0"/>
                        </a:rPr>
                        <m:t>𝟕</m:t>
                      </m:r>
                    </m:oMath>
                  </a14:m>
                  <a:endParaRPr lang="en-US" sz="1400" dirty="0">
                    <a:latin typeface="+mj-lt"/>
                  </a:endParaRP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41767" cy="738664"/>
                </a:xfrm>
                <a:prstGeom prst="rect">
                  <a:avLst/>
                </a:prstGeom>
                <a:blipFill>
                  <a:blip r:embed="rId1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1" name="Datumsplatzhalter 1">
            <a:extLst>
              <a:ext uri="{FF2B5EF4-FFF2-40B4-BE49-F238E27FC236}">
                <a16:creationId xmlns:a16="http://schemas.microsoft.com/office/drawing/2014/main" id="{17C0ABEF-7C6F-4E43-B0DD-B895EA7D72A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82" name="Fußzeilenplatzhalter 2">
            <a:extLst>
              <a:ext uri="{FF2B5EF4-FFF2-40B4-BE49-F238E27FC236}">
                <a16:creationId xmlns:a16="http://schemas.microsoft.com/office/drawing/2014/main" id="{B762E541-2789-7048-B42B-33D45110A634}"/>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9" name="Datumsplatzhalter 1">
            <a:extLst>
              <a:ext uri="{FF2B5EF4-FFF2-40B4-BE49-F238E27FC236}">
                <a16:creationId xmlns:a16="http://schemas.microsoft.com/office/drawing/2014/main" id="{ADCC45B6-DF6E-CC41-A064-438026B25597}"/>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50" name="Fußzeilenplatzhalter 2">
            <a:extLst>
              <a:ext uri="{FF2B5EF4-FFF2-40B4-BE49-F238E27FC236}">
                <a16:creationId xmlns:a16="http://schemas.microsoft.com/office/drawing/2014/main" id="{2AFF8DAA-52CF-BA46-8A8D-B8680EF6D549}"/>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grpSp>
        <p:nvGrpSpPr>
          <p:cNvPr id="2" name="Group 1">
            <a:extLst>
              <a:ext uri="{FF2B5EF4-FFF2-40B4-BE49-F238E27FC236}">
                <a16:creationId xmlns:a16="http://schemas.microsoft.com/office/drawing/2014/main" id="{B2930A4F-CBBF-FD49-AA1F-C12727201C70}"/>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pic>
          <p:nvPicPr>
            <p:cNvPr id="45" name="Picture 44">
              <a:extLst>
                <a:ext uri="{FF2B5EF4-FFF2-40B4-BE49-F238E27FC236}">
                  <a16:creationId xmlns:a16="http://schemas.microsoft.com/office/drawing/2014/main" id="{43CDF1EB-C698-0746-A4D5-8B4A4DBF6FD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E13B64AD-898B-B840-AD9B-04094CCD82F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21FBDF47-D963-9444-A05C-69C54E8A05E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4893659"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4893659" y="3854518"/>
                <a:ext cx="2556876" cy="8684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6409640"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6409640" y="3310252"/>
                <a:ext cx="1186696" cy="337454"/>
              </a:xfrm>
              <a:prstGeom prst="rect">
                <a:avLst/>
              </a:prstGeom>
              <a:blipFill>
                <a:blip r:embed="rId6"/>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5936972"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3983729"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5888703"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5934250"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6236813"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6236813" y="5143880"/>
                <a:ext cx="421833" cy="404944"/>
              </a:xfrm>
              <a:prstGeom prst="rect">
                <a:avLst/>
              </a:prstGeom>
              <a:blipFill>
                <a:blip r:embed="rId7"/>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4798765"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D8284F-1DF9-7E43-8A83-CEF6B1F34B43}"/>
                  </a:ext>
                </a:extLst>
              </p:cNvPr>
              <p:cNvSpPr txBox="1"/>
              <p:nvPr/>
            </p:nvSpPr>
            <p:spPr>
              <a:xfrm>
                <a:off x="6319093"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6319093" y="1454105"/>
                <a:ext cx="412159" cy="404944"/>
              </a:xfrm>
              <a:prstGeom prst="rect">
                <a:avLst/>
              </a:prstGeom>
              <a:blipFill>
                <a:blip r:embed="rId8"/>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4021769"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9C118-2A31-0F4D-9C60-65B6F479D352}"/>
                  </a:ext>
                </a:extLst>
              </p:cNvPr>
              <p:cNvSpPr txBox="1"/>
              <p:nvPr/>
            </p:nvSpPr>
            <p:spPr>
              <a:xfrm>
                <a:off x="1622810"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xmlns="">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622810" y="2238255"/>
                <a:ext cx="2360918" cy="708652"/>
              </a:xfrm>
              <a:prstGeom prst="rect">
                <a:avLst/>
              </a:prstGeom>
              <a:blipFill>
                <a:blip r:embed="rId9"/>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1713357"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354922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DCFA7B50-BB42-B849-9EE9-8C7AFFFBAF6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baseline="30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E262A824-D9D1-9D4A-99E6-08982FBDCA8A}"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F56D3D76-07C4-5E4F-AB89-3EF9C9FA748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9948C764-A051-3642-9DFF-DFCDD9BCB1E7}"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[6, 7]</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2627784" y="5822938"/>
            <a:ext cx="1568058" cy="246221"/>
          </a:xfrm>
          <a:prstGeom prst="rect">
            <a:avLst/>
          </a:prstGeom>
          <a:noFill/>
        </p:spPr>
        <p:txBody>
          <a:bodyPr wrap="none" rtlCol="0">
            <a:spAutoFit/>
          </a:bodyPr>
          <a:lstStyle/>
          <a:p>
            <a:r>
              <a:rPr lang="en-CA" sz="1000" i="1" dirty="0">
                <a:latin typeface="Calibri" panose="020F0502020204030204" pitchFamily="34" charset="0"/>
              </a:rPr>
              <a:t>[6]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4163782" y="5822937"/>
            <a:ext cx="1938309" cy="246221"/>
          </a:xfrm>
          <a:prstGeom prst="rect">
            <a:avLst/>
          </a:prstGeom>
          <a:noFill/>
        </p:spPr>
        <p:txBody>
          <a:bodyPr wrap="square" rtlCol="0">
            <a:spAutoFit/>
          </a:bodyPr>
          <a:lstStyle/>
          <a:p>
            <a:r>
              <a:rPr lang="en-CA" sz="1000" i="1" dirty="0">
                <a:latin typeface="Calibri" panose="020F0502020204030204" pitchFamily="34" charset="0"/>
              </a:rPr>
              <a:t>[7] </a:t>
            </a:r>
            <a:r>
              <a:rPr lang="en-US" sz="1000" i="1" dirty="0">
                <a:latin typeface="Calibri" panose="020F0502020204030204" pitchFamily="34" charset="0"/>
                <a:cs typeface="Calibri" panose="020F0502020204030204" pitchFamily="34" charset="0"/>
              </a:rPr>
              <a:t>E. </a:t>
            </a:r>
            <a:r>
              <a:rPr lang="en-US" sz="1000" i="1" dirty="0" err="1">
                <a:latin typeface="Calibri" panose="020F0502020204030204" pitchFamily="34" charset="0"/>
                <a:cs typeface="Calibri" panose="020F0502020204030204" pitchFamily="34" charset="0"/>
              </a:rPr>
              <a:t>Vahedi</a:t>
            </a:r>
            <a:r>
              <a:rPr lang="en-US" sz="1000" i="1" dirty="0">
                <a:latin typeface="Calibri" panose="020F0502020204030204" pitchFamily="34" charset="0"/>
                <a:cs typeface="Calibri" panose="020F0502020204030204" pitchFamily="34" charset="0"/>
              </a:rPr>
              <a:t>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2011.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16" name="TextBox 15">
            <a:extLst>
              <a:ext uri="{FF2B5EF4-FFF2-40B4-BE49-F238E27FC236}">
                <a16:creationId xmlns:a16="http://schemas.microsoft.com/office/drawing/2014/main" id="{511E8C8D-62DF-E741-917D-91D0D1D2F58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Effect transition="in" filter="fade">
                                      <p:cBhvr>
                                        <p:cTn id="13" dur="500"/>
                                        <p:tgtEl>
                                          <p:spTgt spid="9">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animEffect transition="in" filter="fade">
                                      <p:cBhvr>
                                        <p:cTn id="21" dur="500"/>
                                        <p:tgtEl>
                                          <p:spTgt spid="9">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1DAC3E2-B9B7-2640-9C7C-D0028AD615D2}"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[8]</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r>
              <a:rPr lang="en-US" sz="2000" baseline="30000" dirty="0">
                <a:solidFill>
                  <a:srgbClr val="00406F"/>
                </a:solidFill>
                <a:latin typeface="Calibri" panose="020F0502020204030204" pitchFamily="34" charset="0"/>
                <a:cs typeface="Calibri" panose="020F0502020204030204" pitchFamily="34" charset="0"/>
              </a:rPr>
              <a:t>[5]</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2771800" y="5822939"/>
            <a:ext cx="2826236"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153826D6-3539-5848-8772-6DC03DC514A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2D8BB5B-9A52-DC48-9B12-888ABE03C52D}"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24035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84F2D92F-23C6-5A41-9766-7162E692DEB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770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dirty="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53C32B3-91FA-D540-8FE7-43E8692226F9}"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r>
              <a:rPr lang="en-US" sz="2000" baseline="30000" dirty="0">
                <a:solidFill>
                  <a:srgbClr val="00406F"/>
                </a:solidFill>
                <a:latin typeface="Calibri" panose="020F0502020204030204" pitchFamily="34" charset="0"/>
                <a:cs typeface="Calibri" panose="020F0502020204030204" pitchFamily="34" charset="0"/>
              </a:rPr>
              <a:t> [5]</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997EBCFE-431E-414E-AB6D-43FED2BA0ABF}"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572989"/>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22474" y="3685955"/>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21617" y="3820099"/>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
        <p:nvSpPr>
          <p:cNvPr id="10" name="TextBox 9">
            <a:extLst>
              <a:ext uri="{FF2B5EF4-FFF2-40B4-BE49-F238E27FC236}">
                <a16:creationId xmlns:a16="http://schemas.microsoft.com/office/drawing/2014/main" id="{F701DF1A-5B2E-7545-95F6-59A3BE607800}"/>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a:t>
            </a:r>
            <a:r>
              <a:rPr lang="en-CA" sz="1000" i="1" dirty="0">
                <a:latin typeface="Calibri" panose="020F0502020204030204" pitchFamily="34" charset="0"/>
                <a:cs typeface="Calibri" panose="020F0502020204030204" pitchFamily="34" charset="0"/>
              </a:rPr>
              <a:t>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2014</a:t>
            </a:r>
            <a:endParaRPr lang="en-CA"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48" name="Datumsplatzhalter 1">
            <a:extLst>
              <a:ext uri="{FF2B5EF4-FFF2-40B4-BE49-F238E27FC236}">
                <a16:creationId xmlns:a16="http://schemas.microsoft.com/office/drawing/2014/main" id="{347E0732-C94F-954C-825C-5CC4E424C3F8}"/>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AD9540E0-31FB-1245-8F1C-C887F53C8E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91700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E28EBC99-006C-F94B-A1AE-2379ECD8ED7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AD2950F1-1FF7-924C-8244-22635179FC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B2576FAC-0107-BD45-8498-5C0275D9A74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7DCB7A8D-B379-3A4B-A7A2-76D078803DB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dirty="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dirty="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[1,2]</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A73619A-E4E8-0148-AB37-5E98643EE4CF}"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grpSp>
        <p:nvGrpSpPr>
          <p:cNvPr id="23" name="Group 9">
            <a:extLst>
              <a:ext uri="{FF2B5EF4-FFF2-40B4-BE49-F238E27FC236}">
                <a16:creationId xmlns:a16="http://schemas.microsoft.com/office/drawing/2014/main" id="{BC0A3E86-F04B-9942-A2F3-3B2ACE2AFF6D}"/>
              </a:ext>
            </a:extLst>
          </p:cNvPr>
          <p:cNvGrpSpPr/>
          <p:nvPr/>
        </p:nvGrpSpPr>
        <p:grpSpPr>
          <a:xfrm>
            <a:off x="4777172" y="1367844"/>
            <a:ext cx="3899284" cy="345213"/>
            <a:chOff x="5004048" y="1484784"/>
            <a:chExt cx="2160240" cy="360040"/>
          </a:xfrm>
        </p:grpSpPr>
        <p:sp>
          <p:nvSpPr>
            <p:cNvPr id="32" name="Rectangle 4">
              <a:extLst>
                <a:ext uri="{FF2B5EF4-FFF2-40B4-BE49-F238E27FC236}">
                  <a16:creationId xmlns:a16="http://schemas.microsoft.com/office/drawing/2014/main" id="{38586535-A6F9-6E4F-A3C1-6C078D3C3B9A}"/>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3" name="Rectangle 29">
              <a:extLst>
                <a:ext uri="{FF2B5EF4-FFF2-40B4-BE49-F238E27FC236}">
                  <a16:creationId xmlns:a16="http://schemas.microsoft.com/office/drawing/2014/main" id="{8C4754C9-ECB1-1C43-A525-E918AB415C2C}"/>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4" name="Rectangle 30">
              <a:extLst>
                <a:ext uri="{FF2B5EF4-FFF2-40B4-BE49-F238E27FC236}">
                  <a16:creationId xmlns:a16="http://schemas.microsoft.com/office/drawing/2014/main" id="{818AF70F-5948-7743-AD61-A9D22799AF23}"/>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1">
              <a:extLst>
                <a:ext uri="{FF2B5EF4-FFF2-40B4-BE49-F238E27FC236}">
                  <a16:creationId xmlns:a16="http://schemas.microsoft.com/office/drawing/2014/main" id="{AD3B27A9-5F01-EF46-8F2D-14620EB33E3D}"/>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6" name="Rectangle 32">
              <a:extLst>
                <a:ext uri="{FF2B5EF4-FFF2-40B4-BE49-F238E27FC236}">
                  <a16:creationId xmlns:a16="http://schemas.microsoft.com/office/drawing/2014/main" id="{F048A628-823C-3D42-8E04-E0612F6306C3}"/>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37" name="Rectangle 33">
              <a:extLst>
                <a:ext uri="{FF2B5EF4-FFF2-40B4-BE49-F238E27FC236}">
                  <a16:creationId xmlns:a16="http://schemas.microsoft.com/office/drawing/2014/main" id="{03B46D46-A5BB-334F-A5D1-144A040D3FD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26" name="Gerade Verbindung mit Pfeil 36">
            <a:extLst>
              <a:ext uri="{FF2B5EF4-FFF2-40B4-BE49-F238E27FC236}">
                <a16:creationId xmlns:a16="http://schemas.microsoft.com/office/drawing/2014/main" id="{19AD9625-8FD4-394C-883F-539084D5EFFB}"/>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feld 37">
                <a:extLst>
                  <a:ext uri="{FF2B5EF4-FFF2-40B4-BE49-F238E27FC236}">
                    <a16:creationId xmlns:a16="http://schemas.microsoft.com/office/drawing/2014/main" id="{17CEE181-1CB4-A447-8AF5-74746DB708BF}"/>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7" name="Textfeld 37">
                <a:extLst>
                  <a:ext uri="{FF2B5EF4-FFF2-40B4-BE49-F238E27FC236}">
                    <a16:creationId xmlns:a16="http://schemas.microsoft.com/office/drawing/2014/main" id="{17CEE181-1CB4-A447-8AF5-74746DB708BF}"/>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28" name="Gerade Verbindung mit Pfeil 36">
            <a:extLst>
              <a:ext uri="{FF2B5EF4-FFF2-40B4-BE49-F238E27FC236}">
                <a16:creationId xmlns:a16="http://schemas.microsoft.com/office/drawing/2014/main" id="{A4BE61DC-9300-3C4B-92FB-05F326EFBC1E}"/>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feld 37">
                <a:extLst>
                  <a:ext uri="{FF2B5EF4-FFF2-40B4-BE49-F238E27FC236}">
                    <a16:creationId xmlns:a16="http://schemas.microsoft.com/office/drawing/2014/main" id="{B2E10A0B-2810-1043-BB76-F05F6EC13974}"/>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29" name="Textfeld 37">
                <a:extLst>
                  <a:ext uri="{FF2B5EF4-FFF2-40B4-BE49-F238E27FC236}">
                    <a16:creationId xmlns:a16="http://schemas.microsoft.com/office/drawing/2014/main" id="{B2E10A0B-2810-1043-BB76-F05F6EC13974}"/>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9"/>
                <a:stretch>
                  <a:fillRect r="-23077"/>
                </a:stretch>
              </a:blipFill>
            </p:spPr>
            <p:txBody>
              <a:bodyPr/>
              <a:lstStyle/>
              <a:p>
                <a:r>
                  <a:rPr lang="en-US">
                    <a:noFill/>
                  </a:rPr>
                  <a:t> </a:t>
                </a:r>
              </a:p>
            </p:txBody>
          </p:sp>
        </mc:Fallback>
      </mc:AlternateContent>
      <p:cxnSp>
        <p:nvCxnSpPr>
          <p:cNvPr id="30" name="Gerade Verbindung mit Pfeil 36">
            <a:extLst>
              <a:ext uri="{FF2B5EF4-FFF2-40B4-BE49-F238E27FC236}">
                <a16:creationId xmlns:a16="http://schemas.microsoft.com/office/drawing/2014/main" id="{698E69AB-574C-C94C-B81F-3B37E09AF116}"/>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feld 37">
                <a:extLst>
                  <a:ext uri="{FF2B5EF4-FFF2-40B4-BE49-F238E27FC236}">
                    <a16:creationId xmlns:a16="http://schemas.microsoft.com/office/drawing/2014/main" id="{61FEB5E3-B579-EC4C-A64A-DE3E39659876}"/>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31" name="Textfeld 37">
                <a:extLst>
                  <a:ext uri="{FF2B5EF4-FFF2-40B4-BE49-F238E27FC236}">
                    <a16:creationId xmlns:a16="http://schemas.microsoft.com/office/drawing/2014/main" id="{61FEB5E3-B579-EC4C-A64A-DE3E39659876}"/>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0"/>
                <a:stretch>
                  <a:fillRect r="-23077"/>
                </a:stretch>
              </a:blipFill>
            </p:spPr>
            <p:txBody>
              <a:bodyPr/>
              <a:lstStyle/>
              <a:p>
                <a:r>
                  <a:rPr lang="en-US">
                    <a:noFill/>
                  </a:rPr>
                  <a:t> </a:t>
                </a:r>
              </a:p>
            </p:txBody>
          </p:sp>
        </mc:Fallback>
      </mc:AlternateContent>
      <p:grpSp>
        <p:nvGrpSpPr>
          <p:cNvPr id="38" name="Group 9">
            <a:extLst>
              <a:ext uri="{FF2B5EF4-FFF2-40B4-BE49-F238E27FC236}">
                <a16:creationId xmlns:a16="http://schemas.microsoft.com/office/drawing/2014/main" id="{336829FF-E57E-914A-821A-8F4D0FAE5A59}"/>
              </a:ext>
            </a:extLst>
          </p:cNvPr>
          <p:cNvGrpSpPr/>
          <p:nvPr/>
        </p:nvGrpSpPr>
        <p:grpSpPr>
          <a:xfrm>
            <a:off x="4774816" y="3172609"/>
            <a:ext cx="3899284" cy="345213"/>
            <a:chOff x="5004048" y="1484784"/>
            <a:chExt cx="2160240" cy="360040"/>
          </a:xfrm>
        </p:grpSpPr>
        <p:sp>
          <p:nvSpPr>
            <p:cNvPr id="39" name="Rectangle 4">
              <a:extLst>
                <a:ext uri="{FF2B5EF4-FFF2-40B4-BE49-F238E27FC236}">
                  <a16:creationId xmlns:a16="http://schemas.microsoft.com/office/drawing/2014/main" id="{DA4197EA-CD7C-984A-8D72-422D4525C792}"/>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29">
              <a:extLst>
                <a:ext uri="{FF2B5EF4-FFF2-40B4-BE49-F238E27FC236}">
                  <a16:creationId xmlns:a16="http://schemas.microsoft.com/office/drawing/2014/main" id="{19907679-F72A-5F42-91F5-9AA3B64EB8F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1" name="Rectangle 30">
              <a:extLst>
                <a:ext uri="{FF2B5EF4-FFF2-40B4-BE49-F238E27FC236}">
                  <a16:creationId xmlns:a16="http://schemas.microsoft.com/office/drawing/2014/main" id="{E0951C0A-3235-8643-A293-2F64AEA0DE04}"/>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2" name="Rectangle 31">
              <a:extLst>
                <a:ext uri="{FF2B5EF4-FFF2-40B4-BE49-F238E27FC236}">
                  <a16:creationId xmlns:a16="http://schemas.microsoft.com/office/drawing/2014/main" id="{970CE968-9FE4-4A4D-8583-41A46D5C18CA}"/>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3" name="Rectangle 32">
              <a:extLst>
                <a:ext uri="{FF2B5EF4-FFF2-40B4-BE49-F238E27FC236}">
                  <a16:creationId xmlns:a16="http://schemas.microsoft.com/office/drawing/2014/main" id="{E836E840-3E2A-D94F-8089-914408CF9DD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44" name="Rectangle 33">
              <a:extLst>
                <a:ext uri="{FF2B5EF4-FFF2-40B4-BE49-F238E27FC236}">
                  <a16:creationId xmlns:a16="http://schemas.microsoft.com/office/drawing/2014/main" id="{5E312018-4D94-4644-8651-E20B667C0599}"/>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45" name="Gerade Verbindung mit Pfeil 36">
            <a:extLst>
              <a:ext uri="{FF2B5EF4-FFF2-40B4-BE49-F238E27FC236}">
                <a16:creationId xmlns:a16="http://schemas.microsoft.com/office/drawing/2014/main" id="{39602006-8E3B-7944-BAC4-8ACCD5FABDCF}"/>
              </a:ext>
            </a:extLst>
          </p:cNvPr>
          <p:cNvCxnSpPr>
            <a:cxnSpLocks/>
          </p:cNvCxnSpPr>
          <p:nvPr/>
        </p:nvCxnSpPr>
        <p:spPr>
          <a:xfrm>
            <a:off x="4774266"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37">
                <a:extLst>
                  <a:ext uri="{FF2B5EF4-FFF2-40B4-BE49-F238E27FC236}">
                    <a16:creationId xmlns:a16="http://schemas.microsoft.com/office/drawing/2014/main" id="{E8C7D447-5DB9-FC40-8B07-BD83A46C4AE9}"/>
                  </a:ext>
                </a:extLst>
              </p:cNvPr>
              <p:cNvSpPr txBox="1"/>
              <p:nvPr/>
            </p:nvSpPr>
            <p:spPr>
              <a:xfrm>
                <a:off x="4899173"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6" name="Textfeld 37">
                <a:extLst>
                  <a:ext uri="{FF2B5EF4-FFF2-40B4-BE49-F238E27FC236}">
                    <a16:creationId xmlns:a16="http://schemas.microsoft.com/office/drawing/2014/main" id="{E8C7D447-5DB9-FC40-8B07-BD83A46C4AE9}"/>
                  </a:ext>
                </a:extLst>
              </p:cNvPr>
              <p:cNvSpPr txBox="1">
                <a:spLocks noRot="1" noChangeAspect="1" noMove="1" noResize="1" noEditPoints="1" noAdjustHandles="1" noChangeArrowheads="1" noChangeShapeType="1" noTextEdit="1"/>
              </p:cNvSpPr>
              <p:nvPr/>
            </p:nvSpPr>
            <p:spPr>
              <a:xfrm>
                <a:off x="4899173" y="3509563"/>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47" name="Gerade Verbindung mit Pfeil 36">
            <a:extLst>
              <a:ext uri="{FF2B5EF4-FFF2-40B4-BE49-F238E27FC236}">
                <a16:creationId xmlns:a16="http://schemas.microsoft.com/office/drawing/2014/main" id="{5EB33FFC-7103-F747-9635-009FA6F802D8}"/>
              </a:ext>
            </a:extLst>
          </p:cNvPr>
          <p:cNvCxnSpPr>
            <a:cxnSpLocks/>
          </p:cNvCxnSpPr>
          <p:nvPr/>
        </p:nvCxnSpPr>
        <p:spPr>
          <a:xfrm>
            <a:off x="6082436"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feld 37">
                <a:extLst>
                  <a:ext uri="{FF2B5EF4-FFF2-40B4-BE49-F238E27FC236}">
                    <a16:creationId xmlns:a16="http://schemas.microsoft.com/office/drawing/2014/main" id="{73FC68A3-48E5-D243-B64F-9EC4B6EEECFF}"/>
                  </a:ext>
                </a:extLst>
              </p:cNvPr>
              <p:cNvSpPr txBox="1"/>
              <p:nvPr/>
            </p:nvSpPr>
            <p:spPr>
              <a:xfrm>
                <a:off x="6154565"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48" name="Textfeld 37">
                <a:extLst>
                  <a:ext uri="{FF2B5EF4-FFF2-40B4-BE49-F238E27FC236}">
                    <a16:creationId xmlns:a16="http://schemas.microsoft.com/office/drawing/2014/main" id="{73FC68A3-48E5-D243-B64F-9EC4B6EEECFF}"/>
                  </a:ext>
                </a:extLst>
              </p:cNvPr>
              <p:cNvSpPr txBox="1">
                <a:spLocks noRot="1" noChangeAspect="1" noMove="1" noResize="1" noEditPoints="1" noAdjustHandles="1" noChangeArrowheads="1" noChangeShapeType="1" noTextEdit="1"/>
              </p:cNvSpPr>
              <p:nvPr/>
            </p:nvSpPr>
            <p:spPr>
              <a:xfrm>
                <a:off x="6154565" y="3489904"/>
                <a:ext cx="317639" cy="276533"/>
              </a:xfrm>
              <a:prstGeom prst="rect">
                <a:avLst/>
              </a:prstGeom>
              <a:blipFill>
                <a:blip r:embed="rId12"/>
                <a:stretch>
                  <a:fillRect r="-23077"/>
                </a:stretch>
              </a:blipFill>
            </p:spPr>
            <p:txBody>
              <a:bodyPr/>
              <a:lstStyle/>
              <a:p>
                <a:r>
                  <a:rPr lang="en-US">
                    <a:noFill/>
                  </a:rPr>
                  <a:t> </a:t>
                </a:r>
              </a:p>
            </p:txBody>
          </p:sp>
        </mc:Fallback>
      </mc:AlternateContent>
      <p:cxnSp>
        <p:nvCxnSpPr>
          <p:cNvPr id="49" name="Gerade Verbindung mit Pfeil 36">
            <a:extLst>
              <a:ext uri="{FF2B5EF4-FFF2-40B4-BE49-F238E27FC236}">
                <a16:creationId xmlns:a16="http://schemas.microsoft.com/office/drawing/2014/main" id="{6C6CF20C-7DFD-2247-8FF9-A0F4F569C43B}"/>
              </a:ext>
            </a:extLst>
          </p:cNvPr>
          <p:cNvCxnSpPr>
            <a:cxnSpLocks/>
          </p:cNvCxnSpPr>
          <p:nvPr/>
        </p:nvCxnSpPr>
        <p:spPr>
          <a:xfrm>
            <a:off x="5424722"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feld 37">
                <a:extLst>
                  <a:ext uri="{FF2B5EF4-FFF2-40B4-BE49-F238E27FC236}">
                    <a16:creationId xmlns:a16="http://schemas.microsoft.com/office/drawing/2014/main" id="{4BD975C1-DB3C-4B4E-AE00-33B85E57D986}"/>
                  </a:ext>
                </a:extLst>
              </p:cNvPr>
              <p:cNvSpPr txBox="1"/>
              <p:nvPr/>
            </p:nvSpPr>
            <p:spPr>
              <a:xfrm>
                <a:off x="5549629"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0" name="Textfeld 37">
                <a:extLst>
                  <a:ext uri="{FF2B5EF4-FFF2-40B4-BE49-F238E27FC236}">
                    <a16:creationId xmlns:a16="http://schemas.microsoft.com/office/drawing/2014/main" id="{4BD975C1-DB3C-4B4E-AE00-33B85E57D986}"/>
                  </a:ext>
                </a:extLst>
              </p:cNvPr>
              <p:cNvSpPr txBox="1">
                <a:spLocks noRot="1" noChangeAspect="1" noMove="1" noResize="1" noEditPoints="1" noAdjustHandles="1" noChangeArrowheads="1" noChangeShapeType="1" noTextEdit="1"/>
              </p:cNvSpPr>
              <p:nvPr/>
            </p:nvSpPr>
            <p:spPr>
              <a:xfrm>
                <a:off x="5549629" y="3517072"/>
                <a:ext cx="317639" cy="276533"/>
              </a:xfrm>
              <a:prstGeom prst="rect">
                <a:avLst/>
              </a:prstGeom>
              <a:blipFill>
                <a:blip r:embed="rId13"/>
                <a:stretch>
                  <a:fillRect r="-23077"/>
                </a:stretch>
              </a:blipFill>
            </p:spPr>
            <p:txBody>
              <a:bodyPr/>
              <a:lstStyle/>
              <a:p>
                <a:r>
                  <a:rPr lang="en-US">
                    <a:noFill/>
                  </a:rPr>
                  <a:t> </a:t>
                </a:r>
              </a:p>
            </p:txBody>
          </p:sp>
        </mc:Fallback>
      </mc:AlternateContent>
      <p:sp>
        <p:nvSpPr>
          <p:cNvPr id="51" name="Pfeil nach unten 56">
            <a:extLst>
              <a:ext uri="{FF2B5EF4-FFF2-40B4-BE49-F238E27FC236}">
                <a16:creationId xmlns:a16="http://schemas.microsoft.com/office/drawing/2014/main" id="{774516CC-4F3E-F842-B298-FD980587ECDE}"/>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7C5028-0964-B740-A27B-11F1ED500DD4}"/>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5" name="TextBox 4">
                <a:extLst>
                  <a:ext uri="{FF2B5EF4-FFF2-40B4-BE49-F238E27FC236}">
                    <a16:creationId xmlns:a16="http://schemas.microsoft.com/office/drawing/2014/main" id="{657C5028-0964-B740-A27B-11F1ED500DD4}"/>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A5A08A7-9622-664F-8FF0-95DA5A42013D}"/>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 name="Rectangle 5">
                <a:extLst>
                  <a:ext uri="{FF2B5EF4-FFF2-40B4-BE49-F238E27FC236}">
                    <a16:creationId xmlns:a16="http://schemas.microsoft.com/office/drawing/2014/main" id="{8A5A08A7-9622-664F-8FF0-95DA5A42013D}"/>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8434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B70FA45-30D0-C647-A624-1F672675DCD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A81276A-166D-5644-9397-9C447BE900AC}"/>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cxnSp>
        <p:nvCxnSpPr>
          <p:cNvPr id="27" name="Gerade Verbindung mit Pfeil 29">
            <a:extLst>
              <a:ext uri="{FF2B5EF4-FFF2-40B4-BE49-F238E27FC236}">
                <a16:creationId xmlns:a16="http://schemas.microsoft.com/office/drawing/2014/main" id="{91543493-E0B2-C348-AC70-38B7F3997E23}"/>
              </a:ext>
            </a:extLst>
          </p:cNvPr>
          <p:cNvCxnSpPr>
            <a:cxnSpLocks/>
          </p:cNvCxnSpPr>
          <p:nvPr/>
        </p:nvCxnSpPr>
        <p:spPr>
          <a:xfrm flipV="1">
            <a:off x="6025366" y="3731483"/>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1">
            <a:extLst>
              <a:ext uri="{FF2B5EF4-FFF2-40B4-BE49-F238E27FC236}">
                <a16:creationId xmlns:a16="http://schemas.microsoft.com/office/drawing/2014/main" id="{DCD761DB-0EF1-CC43-9B69-DF6B37540585}"/>
              </a:ext>
            </a:extLst>
          </p:cNvPr>
          <p:cNvCxnSpPr/>
          <p:nvPr/>
        </p:nvCxnSpPr>
        <p:spPr>
          <a:xfrm>
            <a:off x="5424697" y="374016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feld 32">
                <a:extLst>
                  <a:ext uri="{FF2B5EF4-FFF2-40B4-BE49-F238E27FC236}">
                    <a16:creationId xmlns:a16="http://schemas.microsoft.com/office/drawing/2014/main" id="{3FE250DE-46FA-1441-8C09-0D6F0C1B1409}"/>
                  </a:ext>
                </a:extLst>
              </p:cNvPr>
              <p:cNvSpPr txBox="1"/>
              <p:nvPr/>
            </p:nvSpPr>
            <p:spPr>
              <a:xfrm>
                <a:off x="5583134" y="347904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2" name="Textfeld 32">
                <a:extLst>
                  <a:ext uri="{FF2B5EF4-FFF2-40B4-BE49-F238E27FC236}">
                    <a16:creationId xmlns:a16="http://schemas.microsoft.com/office/drawing/2014/main" id="{3FE250DE-46FA-1441-8C09-0D6F0C1B1409}"/>
                  </a:ext>
                </a:extLst>
              </p:cNvPr>
              <p:cNvSpPr txBox="1">
                <a:spLocks noRot="1" noChangeAspect="1" noMove="1" noResize="1" noEditPoints="1" noAdjustHandles="1" noChangeArrowheads="1" noChangeShapeType="1" noTextEdit="1"/>
              </p:cNvSpPr>
              <p:nvPr/>
            </p:nvSpPr>
            <p:spPr>
              <a:xfrm>
                <a:off x="5583134" y="3479041"/>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feld 33">
                <a:extLst>
                  <a:ext uri="{FF2B5EF4-FFF2-40B4-BE49-F238E27FC236}">
                    <a16:creationId xmlns:a16="http://schemas.microsoft.com/office/drawing/2014/main" id="{284A8D5A-69F4-DC47-B94A-7A8540721556}"/>
                  </a:ext>
                </a:extLst>
              </p:cNvPr>
              <p:cNvSpPr txBox="1"/>
              <p:nvPr/>
            </p:nvSpPr>
            <p:spPr>
              <a:xfrm>
                <a:off x="6086466"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33" name="Textfeld 33">
                <a:extLst>
                  <a:ext uri="{FF2B5EF4-FFF2-40B4-BE49-F238E27FC236}">
                    <a16:creationId xmlns:a16="http://schemas.microsoft.com/office/drawing/2014/main" id="{284A8D5A-69F4-DC47-B94A-7A8540721556}"/>
                  </a:ext>
                </a:extLst>
              </p:cNvPr>
              <p:cNvSpPr txBox="1">
                <a:spLocks noRot="1" noChangeAspect="1" noMove="1" noResize="1" noEditPoints="1" noAdjustHandles="1" noChangeArrowheads="1" noChangeShapeType="1" noTextEdit="1"/>
              </p:cNvSpPr>
              <p:nvPr/>
            </p:nvSpPr>
            <p:spPr>
              <a:xfrm>
                <a:off x="6086466"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34" name="Rectangle 4">
            <a:extLst>
              <a:ext uri="{FF2B5EF4-FFF2-40B4-BE49-F238E27FC236}">
                <a16:creationId xmlns:a16="http://schemas.microsoft.com/office/drawing/2014/main" id="{51F738B6-92E3-DC46-94BE-ED25E7C0E448}"/>
              </a:ext>
            </a:extLst>
          </p:cNvPr>
          <p:cNvSpPr/>
          <p:nvPr/>
        </p:nvSpPr>
        <p:spPr>
          <a:xfrm>
            <a:off x="5398295"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35" name="Rectangle 29">
            <a:extLst>
              <a:ext uri="{FF2B5EF4-FFF2-40B4-BE49-F238E27FC236}">
                <a16:creationId xmlns:a16="http://schemas.microsoft.com/office/drawing/2014/main" id="{E11BDAF6-628F-6341-B0E3-C168392CFE9D}"/>
              </a:ext>
            </a:extLst>
          </p:cNvPr>
          <p:cNvSpPr/>
          <p:nvPr/>
        </p:nvSpPr>
        <p:spPr>
          <a:xfrm>
            <a:off x="6048177" y="3140968"/>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6" name="Rectangle 30">
            <a:extLst>
              <a:ext uri="{FF2B5EF4-FFF2-40B4-BE49-F238E27FC236}">
                <a16:creationId xmlns:a16="http://schemas.microsoft.com/office/drawing/2014/main" id="{8962138A-946A-5A45-8282-2F9B076342A7}"/>
              </a:ext>
            </a:extLst>
          </p:cNvPr>
          <p:cNvSpPr/>
          <p:nvPr/>
        </p:nvSpPr>
        <p:spPr>
          <a:xfrm>
            <a:off x="6486028"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7" name="Rectangle 31">
            <a:extLst>
              <a:ext uri="{FF2B5EF4-FFF2-40B4-BE49-F238E27FC236}">
                <a16:creationId xmlns:a16="http://schemas.microsoft.com/office/drawing/2014/main" id="{6588FE67-5AE5-6E40-B05F-03684931C5C9}"/>
              </a:ext>
            </a:extLst>
          </p:cNvPr>
          <p:cNvSpPr/>
          <p:nvPr/>
        </p:nvSpPr>
        <p:spPr>
          <a:xfrm>
            <a:off x="6698057"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8" name="Rectangle 32">
            <a:extLst>
              <a:ext uri="{FF2B5EF4-FFF2-40B4-BE49-F238E27FC236}">
                <a16:creationId xmlns:a16="http://schemas.microsoft.com/office/drawing/2014/main" id="{D9066CBD-349B-284B-AB46-0AB8B5C010CF}"/>
              </a:ext>
            </a:extLst>
          </p:cNvPr>
          <p:cNvSpPr/>
          <p:nvPr/>
        </p:nvSpPr>
        <p:spPr>
          <a:xfrm>
            <a:off x="7107067" y="3140968"/>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9" name="Rectangle 33">
            <a:extLst>
              <a:ext uri="{FF2B5EF4-FFF2-40B4-BE49-F238E27FC236}">
                <a16:creationId xmlns:a16="http://schemas.microsoft.com/office/drawing/2014/main" id="{E904C8CF-D945-E44F-B298-737305428756}"/>
              </a:ext>
            </a:extLst>
          </p:cNvPr>
          <p:cNvSpPr/>
          <p:nvPr/>
        </p:nvSpPr>
        <p:spPr>
          <a:xfrm>
            <a:off x="7525654"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0" name="Gerade Verbindung mit Pfeil 29">
            <a:extLst>
              <a:ext uri="{FF2B5EF4-FFF2-40B4-BE49-F238E27FC236}">
                <a16:creationId xmlns:a16="http://schemas.microsoft.com/office/drawing/2014/main" id="{F29D2A72-B7CB-E444-80DE-7992068F3FC9}"/>
              </a:ext>
            </a:extLst>
          </p:cNvPr>
          <p:cNvCxnSpPr/>
          <p:nvPr/>
        </p:nvCxnSpPr>
        <p:spPr>
          <a:xfrm>
            <a:off x="6469768"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feld 33">
                <a:extLst>
                  <a:ext uri="{FF2B5EF4-FFF2-40B4-BE49-F238E27FC236}">
                    <a16:creationId xmlns:a16="http://schemas.microsoft.com/office/drawing/2014/main" id="{671EF4A8-226B-3444-AF33-806D8C6217AE}"/>
                  </a:ext>
                </a:extLst>
              </p:cNvPr>
              <p:cNvSpPr txBox="1"/>
              <p:nvPr/>
            </p:nvSpPr>
            <p:spPr>
              <a:xfrm>
                <a:off x="6450446"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1" name="Textfeld 33">
                <a:extLst>
                  <a:ext uri="{FF2B5EF4-FFF2-40B4-BE49-F238E27FC236}">
                    <a16:creationId xmlns:a16="http://schemas.microsoft.com/office/drawing/2014/main" id="{671EF4A8-226B-3444-AF33-806D8C6217AE}"/>
                  </a:ext>
                </a:extLst>
              </p:cNvPr>
              <p:cNvSpPr txBox="1">
                <a:spLocks noRot="1" noChangeAspect="1" noMove="1" noResize="1" noEditPoints="1" noAdjustHandles="1" noChangeArrowheads="1" noChangeShapeType="1" noTextEdit="1"/>
              </p:cNvSpPr>
              <p:nvPr/>
            </p:nvSpPr>
            <p:spPr>
              <a:xfrm>
                <a:off x="6450446"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55" name="Group 9">
            <a:extLst>
              <a:ext uri="{FF2B5EF4-FFF2-40B4-BE49-F238E27FC236}">
                <a16:creationId xmlns:a16="http://schemas.microsoft.com/office/drawing/2014/main" id="{3FBB79D7-1A8C-9645-B0A3-48D7B12ADDB5}"/>
              </a:ext>
            </a:extLst>
          </p:cNvPr>
          <p:cNvGrpSpPr/>
          <p:nvPr/>
        </p:nvGrpSpPr>
        <p:grpSpPr>
          <a:xfrm>
            <a:off x="4777172" y="1367844"/>
            <a:ext cx="3899284" cy="345213"/>
            <a:chOff x="5004048" y="1484784"/>
            <a:chExt cx="2160240" cy="360040"/>
          </a:xfrm>
        </p:grpSpPr>
        <p:sp>
          <p:nvSpPr>
            <p:cNvPr id="56" name="Rectangle 4">
              <a:extLst>
                <a:ext uri="{FF2B5EF4-FFF2-40B4-BE49-F238E27FC236}">
                  <a16:creationId xmlns:a16="http://schemas.microsoft.com/office/drawing/2014/main" id="{9B1A7B97-2D49-9542-AAC9-BB708CBEC6AB}"/>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7" name="Rectangle 29">
              <a:extLst>
                <a:ext uri="{FF2B5EF4-FFF2-40B4-BE49-F238E27FC236}">
                  <a16:creationId xmlns:a16="http://schemas.microsoft.com/office/drawing/2014/main" id="{66593B99-00DC-BF4F-8C2D-383C911ADE03}"/>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58" name="Rectangle 30">
              <a:extLst>
                <a:ext uri="{FF2B5EF4-FFF2-40B4-BE49-F238E27FC236}">
                  <a16:creationId xmlns:a16="http://schemas.microsoft.com/office/drawing/2014/main" id="{C33A07A9-1BD9-7449-A1FB-013A9D6D730F}"/>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9" name="Rectangle 31">
              <a:extLst>
                <a:ext uri="{FF2B5EF4-FFF2-40B4-BE49-F238E27FC236}">
                  <a16:creationId xmlns:a16="http://schemas.microsoft.com/office/drawing/2014/main" id="{A6D80960-D002-ED41-86A4-4B576280EE2B}"/>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0" name="Rectangle 32">
              <a:extLst>
                <a:ext uri="{FF2B5EF4-FFF2-40B4-BE49-F238E27FC236}">
                  <a16:creationId xmlns:a16="http://schemas.microsoft.com/office/drawing/2014/main" id="{18A85A0F-1BAD-1549-B5BA-6EF59039662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endParaRPr lang="en-CA" b="0" dirty="0">
                <a:solidFill>
                  <a:schemeClr val="tx1">
                    <a:lumMod val="95000"/>
                    <a:lumOff val="5000"/>
                  </a:schemeClr>
                </a:solidFill>
                <a:latin typeface="Calibri" panose="020F0502020204030204" pitchFamily="34" charset="0"/>
              </a:endParaRPr>
            </a:p>
          </p:txBody>
        </p:sp>
        <p:sp>
          <p:nvSpPr>
            <p:cNvPr id="61" name="Rectangle 33">
              <a:extLst>
                <a:ext uri="{FF2B5EF4-FFF2-40B4-BE49-F238E27FC236}">
                  <a16:creationId xmlns:a16="http://schemas.microsoft.com/office/drawing/2014/main" id="{1468C314-9492-DC4E-8E28-82E14065ECA2}"/>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2" name="Gerade Verbindung mit Pfeil 36">
            <a:extLst>
              <a:ext uri="{FF2B5EF4-FFF2-40B4-BE49-F238E27FC236}">
                <a16:creationId xmlns:a16="http://schemas.microsoft.com/office/drawing/2014/main" id="{E031189D-F43C-FA4D-9199-8143FD6CD6DE}"/>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feld 37">
                <a:extLst>
                  <a:ext uri="{FF2B5EF4-FFF2-40B4-BE49-F238E27FC236}">
                    <a16:creationId xmlns:a16="http://schemas.microsoft.com/office/drawing/2014/main" id="{03668C6F-128C-D549-89E9-E94403AB26E8}"/>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3" name="Textfeld 37">
                <a:extLst>
                  <a:ext uri="{FF2B5EF4-FFF2-40B4-BE49-F238E27FC236}">
                    <a16:creationId xmlns:a16="http://schemas.microsoft.com/office/drawing/2014/main" id="{03668C6F-128C-D549-89E9-E94403AB26E8}"/>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4" name="Gerade Verbindung mit Pfeil 36">
            <a:extLst>
              <a:ext uri="{FF2B5EF4-FFF2-40B4-BE49-F238E27FC236}">
                <a16:creationId xmlns:a16="http://schemas.microsoft.com/office/drawing/2014/main" id="{E88B512B-29D3-C64E-AC05-620D2A8D9BDD}"/>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feld 37">
                <a:extLst>
                  <a:ext uri="{FF2B5EF4-FFF2-40B4-BE49-F238E27FC236}">
                    <a16:creationId xmlns:a16="http://schemas.microsoft.com/office/drawing/2014/main" id="{5BEE1624-C37D-EA44-9CB8-70193F4D385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5" name="Textfeld 37">
                <a:extLst>
                  <a:ext uri="{FF2B5EF4-FFF2-40B4-BE49-F238E27FC236}">
                    <a16:creationId xmlns:a16="http://schemas.microsoft.com/office/drawing/2014/main" id="{5BEE1624-C37D-EA44-9CB8-70193F4D385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66" name="Gerade Verbindung mit Pfeil 36">
            <a:extLst>
              <a:ext uri="{FF2B5EF4-FFF2-40B4-BE49-F238E27FC236}">
                <a16:creationId xmlns:a16="http://schemas.microsoft.com/office/drawing/2014/main" id="{AF69533F-0462-C046-A421-2A717487E07B}"/>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feld 37">
                <a:extLst>
                  <a:ext uri="{FF2B5EF4-FFF2-40B4-BE49-F238E27FC236}">
                    <a16:creationId xmlns:a16="http://schemas.microsoft.com/office/drawing/2014/main" id="{79C07C9A-9E4A-0949-A263-0A80BB568275}"/>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7" name="Textfeld 37">
                <a:extLst>
                  <a:ext uri="{FF2B5EF4-FFF2-40B4-BE49-F238E27FC236}">
                    <a16:creationId xmlns:a16="http://schemas.microsoft.com/office/drawing/2014/main" id="{79C07C9A-9E4A-0949-A263-0A80BB568275}"/>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5"/>
                <a:stretch>
                  <a:fillRect r="-23077"/>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DC6C2F3E-D41E-3945-85D3-018C8EFA289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71" name="Gerade Verbindung mit Pfeil 36">
            <a:extLst>
              <a:ext uri="{FF2B5EF4-FFF2-40B4-BE49-F238E27FC236}">
                <a16:creationId xmlns:a16="http://schemas.microsoft.com/office/drawing/2014/main" id="{AFEF47A7-C577-AE4E-BA21-CD89C8F6C163}"/>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Gerade Verbindung mit Pfeil 36">
            <a:extLst>
              <a:ext uri="{FF2B5EF4-FFF2-40B4-BE49-F238E27FC236}">
                <a16:creationId xmlns:a16="http://schemas.microsoft.com/office/drawing/2014/main" id="{BA78F0B5-F130-8B43-9F31-F39B6410B54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Gerade Verbindung mit Pfeil 36">
            <a:extLst>
              <a:ext uri="{FF2B5EF4-FFF2-40B4-BE49-F238E27FC236}">
                <a16:creationId xmlns:a16="http://schemas.microsoft.com/office/drawing/2014/main" id="{27593F0F-73B0-1448-A966-B3195470CC75}"/>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Pfeil nach unten 56">
            <a:extLst>
              <a:ext uri="{FF2B5EF4-FFF2-40B4-BE49-F238E27FC236}">
                <a16:creationId xmlns:a16="http://schemas.microsoft.com/office/drawing/2014/main" id="{68D1CA57-9872-EA45-93FE-772F8A202DD4}"/>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1BAE2A4-DCB1-FE46-8B88-59AB519A963D}"/>
                  </a:ext>
                </a:extLst>
              </p:cNvPr>
              <p:cNvSpPr txBox="1"/>
              <p:nvPr/>
            </p:nvSpPr>
            <p:spPr>
              <a:xfrm>
                <a:off x="5259197" y="2240608"/>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=0</m:t>
                      </m:r>
                    </m:oMath>
                  </m:oMathPara>
                </a14:m>
                <a:endParaRPr lang="en-US" dirty="0">
                  <a:solidFill>
                    <a:schemeClr val="tx1"/>
                  </a:solidFill>
                  <a:latin typeface="+mj-lt"/>
                </a:endParaRPr>
              </a:p>
            </p:txBody>
          </p:sp>
        </mc:Choice>
        <mc:Fallback xmlns="">
          <p:sp>
            <p:nvSpPr>
              <p:cNvPr id="75" name="TextBox 74">
                <a:extLst>
                  <a:ext uri="{FF2B5EF4-FFF2-40B4-BE49-F238E27FC236}">
                    <a16:creationId xmlns:a16="http://schemas.microsoft.com/office/drawing/2014/main" id="{11BAE2A4-DCB1-FE46-8B88-59AB519A963D}"/>
                  </a:ext>
                </a:extLst>
              </p:cNvPr>
              <p:cNvSpPr txBox="1">
                <a:spLocks noRot="1" noChangeAspect="1" noMove="1" noResize="1" noEditPoints="1" noAdjustHandles="1" noChangeArrowheads="1" noChangeShapeType="1" noTextEdit="1"/>
              </p:cNvSpPr>
              <p:nvPr/>
            </p:nvSpPr>
            <p:spPr>
              <a:xfrm>
                <a:off x="5259197" y="2240608"/>
                <a:ext cx="82323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17FFDF5-9C74-D446-9AFD-8A0DFC0F573E}"/>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6" name="Rectangle 75">
                <a:extLst>
                  <a:ext uri="{FF2B5EF4-FFF2-40B4-BE49-F238E27FC236}">
                    <a16:creationId xmlns:a16="http://schemas.microsoft.com/office/drawing/2014/main" id="{617FFDF5-9C74-D446-9AFD-8A0DFC0F573E}"/>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847EA3B5-2E4C-9945-88C7-29A24522A01B}"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241708270"/>
              </p:ext>
            </p:extLst>
          </p:nvPr>
        </p:nvGraphicFramePr>
        <p:xfrm>
          <a:off x="466725" y="2204864"/>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103970856"/>
              </p:ext>
            </p:extLst>
          </p:nvPr>
        </p:nvGraphicFramePr>
        <p:xfrm>
          <a:off x="4538823" y="2204865"/>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564905"/>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564905"/>
            <a:ext cx="3960440" cy="3096344"/>
          </a:xfrm>
          <a:prstGeom prst="rect">
            <a:avLst/>
          </a:prstGeom>
        </p:spPr>
      </p:pic>
      <p:sp>
        <p:nvSpPr>
          <p:cNvPr id="12" name="TextBox 11">
            <a:extLst>
              <a:ext uri="{FF2B5EF4-FFF2-40B4-BE49-F238E27FC236}">
                <a16:creationId xmlns:a16="http://schemas.microsoft.com/office/drawing/2014/main" id="{85ABF51F-3D42-1D40-A23A-5D9990BB1F4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97559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Aware System</a:t>
            </a:r>
            <a:r>
              <a:rPr lang="en-US" sz="2000" baseline="30000" dirty="0">
                <a:solidFill>
                  <a:srgbClr val="00406F"/>
                </a:solidFill>
              </a:rPr>
              <a:t>[9]</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896657E-12DF-824A-BC29-0F383280505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562059"/>
            <a:ext cx="8062540" cy="3099189"/>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1BE62D1-36C1-404C-A8B2-5D480902D0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545072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[10]</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14BD0369-D6EE-B740-8855-92AA158AEAF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3A357B0-5488-8E40-81EB-7E46EE44B3C3}"/>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cxnSp>
        <p:nvCxnSpPr>
          <p:cNvPr id="21" name="Gerade Verbindung mit Pfeil 29">
            <a:extLst>
              <a:ext uri="{FF2B5EF4-FFF2-40B4-BE49-F238E27FC236}">
                <a16:creationId xmlns:a16="http://schemas.microsoft.com/office/drawing/2014/main" id="{AD613B00-B10B-8B4A-9D01-7DE58CD0926B}"/>
              </a:ext>
            </a:extLst>
          </p:cNvPr>
          <p:cNvCxnSpPr>
            <a:cxnSpLocks/>
          </p:cNvCxnSpPr>
          <p:nvPr/>
        </p:nvCxnSpPr>
        <p:spPr>
          <a:xfrm>
            <a:off x="6980103" y="3733435"/>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Gerade Verbindung mit Pfeil 31">
            <a:extLst>
              <a:ext uri="{FF2B5EF4-FFF2-40B4-BE49-F238E27FC236}">
                <a16:creationId xmlns:a16="http://schemas.microsoft.com/office/drawing/2014/main" id="{AED7CE8A-C7E7-264B-AC6B-B3E1CDA4A825}"/>
              </a:ext>
            </a:extLst>
          </p:cNvPr>
          <p:cNvCxnSpPr/>
          <p:nvPr/>
        </p:nvCxnSpPr>
        <p:spPr>
          <a:xfrm>
            <a:off x="6153400" y="3731483"/>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feld 32">
                <a:extLst>
                  <a:ext uri="{FF2B5EF4-FFF2-40B4-BE49-F238E27FC236}">
                    <a16:creationId xmlns:a16="http://schemas.microsoft.com/office/drawing/2014/main" id="{ED8C805D-29B7-624E-88A7-2F22DAE6552F}"/>
                  </a:ext>
                </a:extLst>
              </p:cNvPr>
              <p:cNvSpPr txBox="1"/>
              <p:nvPr/>
            </p:nvSpPr>
            <p:spPr>
              <a:xfrm>
                <a:off x="6311896" y="349399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23" name="Textfeld 32">
                <a:extLst>
                  <a:ext uri="{FF2B5EF4-FFF2-40B4-BE49-F238E27FC236}">
                    <a16:creationId xmlns:a16="http://schemas.microsoft.com/office/drawing/2014/main" id="{ED8C805D-29B7-624E-88A7-2F22DAE6552F}"/>
                  </a:ext>
                </a:extLst>
              </p:cNvPr>
              <p:cNvSpPr txBox="1">
                <a:spLocks noRot="1" noChangeAspect="1" noMove="1" noResize="1" noEditPoints="1" noAdjustHandles="1" noChangeArrowheads="1" noChangeShapeType="1" noTextEdit="1"/>
              </p:cNvSpPr>
              <p:nvPr/>
            </p:nvSpPr>
            <p:spPr>
              <a:xfrm>
                <a:off x="6311896" y="3493992"/>
                <a:ext cx="317639" cy="2765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33">
                <a:extLst>
                  <a:ext uri="{FF2B5EF4-FFF2-40B4-BE49-F238E27FC236}">
                    <a16:creationId xmlns:a16="http://schemas.microsoft.com/office/drawing/2014/main" id="{6659CEF0-E425-F747-A416-9A3BA5C8418C}"/>
                  </a:ext>
                </a:extLst>
              </p:cNvPr>
              <p:cNvSpPr txBox="1"/>
              <p:nvPr/>
            </p:nvSpPr>
            <p:spPr>
              <a:xfrm>
                <a:off x="7009604" y="347121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25" name="Textfeld 33">
                <a:extLst>
                  <a:ext uri="{FF2B5EF4-FFF2-40B4-BE49-F238E27FC236}">
                    <a16:creationId xmlns:a16="http://schemas.microsoft.com/office/drawing/2014/main" id="{6659CEF0-E425-F747-A416-9A3BA5C8418C}"/>
                  </a:ext>
                </a:extLst>
              </p:cNvPr>
              <p:cNvSpPr txBox="1">
                <a:spLocks noRot="1" noChangeAspect="1" noMove="1" noResize="1" noEditPoints="1" noAdjustHandles="1" noChangeArrowheads="1" noChangeShapeType="1" noTextEdit="1"/>
              </p:cNvSpPr>
              <p:nvPr/>
            </p:nvSpPr>
            <p:spPr>
              <a:xfrm>
                <a:off x="7009604" y="3471212"/>
                <a:ext cx="317639" cy="276532"/>
              </a:xfrm>
              <a:prstGeom prst="rect">
                <a:avLst/>
              </a:prstGeom>
              <a:blipFill>
                <a:blip r:embed="rId8"/>
                <a:stretch>
                  <a:fillRect/>
                </a:stretch>
              </a:blipFill>
            </p:spPr>
            <p:txBody>
              <a:bodyPr/>
              <a:lstStyle/>
              <a:p>
                <a:r>
                  <a:rPr lang="en-US">
                    <a:noFill/>
                  </a:rPr>
                  <a:t> </a:t>
                </a:r>
              </a:p>
            </p:txBody>
          </p:sp>
        </mc:Fallback>
      </mc:AlternateContent>
      <p:sp>
        <p:nvSpPr>
          <p:cNvPr id="26" name="Rectangle 4">
            <a:extLst>
              <a:ext uri="{FF2B5EF4-FFF2-40B4-BE49-F238E27FC236}">
                <a16:creationId xmlns:a16="http://schemas.microsoft.com/office/drawing/2014/main" id="{8B811376-80A1-9E46-90B0-D172DB06F8A4}"/>
              </a:ext>
            </a:extLst>
          </p:cNvPr>
          <p:cNvSpPr/>
          <p:nvPr/>
        </p:nvSpPr>
        <p:spPr>
          <a:xfrm>
            <a:off x="6101298" y="3140968"/>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F65AF0E1-3A54-994A-82CE-173F22497FDE}"/>
              </a:ext>
            </a:extLst>
          </p:cNvPr>
          <p:cNvSpPr/>
          <p:nvPr/>
        </p:nvSpPr>
        <p:spPr>
          <a:xfrm>
            <a:off x="6720991" y="3140968"/>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C4430E54-0E1B-5D4C-A0AB-76F29F2D1B17}"/>
              </a:ext>
            </a:extLst>
          </p:cNvPr>
          <p:cNvSpPr/>
          <p:nvPr/>
        </p:nvSpPr>
        <p:spPr>
          <a:xfrm>
            <a:off x="6933020" y="3140968"/>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E410397A-3713-0146-B0D6-B1B3CABCD662}"/>
              </a:ext>
            </a:extLst>
          </p:cNvPr>
          <p:cNvSpPr/>
          <p:nvPr/>
        </p:nvSpPr>
        <p:spPr>
          <a:xfrm>
            <a:off x="7940458" y="3135641"/>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9D4FF79C-C40F-EC48-AE08-F30CB0AB1A0F}"/>
              </a:ext>
            </a:extLst>
          </p:cNvPr>
          <p:cNvCxnSpPr/>
          <p:nvPr/>
        </p:nvCxnSpPr>
        <p:spPr>
          <a:xfrm>
            <a:off x="6704731" y="3731483"/>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20DD8388-9EFB-A04B-945C-302C131B6D52}"/>
                  </a:ext>
                </a:extLst>
              </p:cNvPr>
              <p:cNvSpPr txBox="1"/>
              <p:nvPr/>
            </p:nvSpPr>
            <p:spPr>
              <a:xfrm>
                <a:off x="6685409" y="346926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20DD8388-9EFB-A04B-945C-302C131B6D52}"/>
                  </a:ext>
                </a:extLst>
              </p:cNvPr>
              <p:cNvSpPr txBox="1">
                <a:spLocks noRot="1" noChangeAspect="1" noMove="1" noResize="1" noEditPoints="1" noAdjustHandles="1" noChangeArrowheads="1" noChangeShapeType="1" noTextEdit="1"/>
              </p:cNvSpPr>
              <p:nvPr/>
            </p:nvSpPr>
            <p:spPr>
              <a:xfrm>
                <a:off x="6685409" y="3469260"/>
                <a:ext cx="317639" cy="276532"/>
              </a:xfrm>
              <a:prstGeom prst="rect">
                <a:avLst/>
              </a:prstGeom>
              <a:blipFill>
                <a:blip r:embed="rId9"/>
                <a:stretch>
                  <a:fillRect/>
                </a:stretch>
              </a:blipFill>
            </p:spPr>
            <p:txBody>
              <a:bodyPr/>
              <a:lstStyle/>
              <a:p>
                <a:r>
                  <a:rPr lang="en-US">
                    <a:noFill/>
                  </a:rPr>
                  <a:t> </a:t>
                </a:r>
              </a:p>
            </p:txBody>
          </p:sp>
        </mc:Fallback>
      </mc:AlternateContent>
      <p:grpSp>
        <p:nvGrpSpPr>
          <p:cNvPr id="45" name="Group 9">
            <a:extLst>
              <a:ext uri="{FF2B5EF4-FFF2-40B4-BE49-F238E27FC236}">
                <a16:creationId xmlns:a16="http://schemas.microsoft.com/office/drawing/2014/main" id="{4C7F1F22-AFEC-434D-BA5B-D421AFFA8B91}"/>
              </a:ext>
            </a:extLst>
          </p:cNvPr>
          <p:cNvGrpSpPr/>
          <p:nvPr/>
        </p:nvGrpSpPr>
        <p:grpSpPr>
          <a:xfrm>
            <a:off x="4777172" y="1367844"/>
            <a:ext cx="3899284" cy="345213"/>
            <a:chOff x="5004048" y="1484784"/>
            <a:chExt cx="2160240" cy="360040"/>
          </a:xfrm>
        </p:grpSpPr>
        <p:sp>
          <p:nvSpPr>
            <p:cNvPr id="46" name="Rectangle 4">
              <a:extLst>
                <a:ext uri="{FF2B5EF4-FFF2-40B4-BE49-F238E27FC236}">
                  <a16:creationId xmlns:a16="http://schemas.microsoft.com/office/drawing/2014/main" id="{A27DC159-989B-0941-AD8F-8B22BE0BF051}"/>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C286D234-B236-5F4D-BE99-DAB6A3D8C582}"/>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8F489651-0199-6B40-9C4A-D6F3AA13407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8D0307E9-6E7E-CB4B-BC7D-82100AD990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A48E83EB-8ED2-2849-AF81-74DC5F697E8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FE6D412A-1A94-0C4A-8855-A4BBCDB8513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237BBE65-600D-1444-BABE-6748E696DE79}"/>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CB908405-8AEB-584B-A460-D6A8864FF5CC}"/>
                  </a:ext>
                </a:extLst>
              </p:cNvPr>
              <p:cNvSpPr txBox="1"/>
              <p:nvPr/>
            </p:nvSpPr>
            <p:spPr>
              <a:xfrm>
                <a:off x="4901529"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CB908405-8AEB-584B-A460-D6A8864FF5CC}"/>
                  </a:ext>
                </a:extLst>
              </p:cNvPr>
              <p:cNvSpPr txBox="1">
                <a:spLocks noRot="1" noChangeAspect="1" noMove="1" noResize="1" noEditPoints="1" noAdjustHandles="1" noChangeArrowheads="1" noChangeShapeType="1" noTextEdit="1"/>
              </p:cNvSpPr>
              <p:nvPr/>
            </p:nvSpPr>
            <p:spPr>
              <a:xfrm>
                <a:off x="4901529" y="1704798"/>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A84022B7-76E7-6647-8AD3-4B8D67E7EB13}"/>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B10BB993-D835-3141-8619-F33220F6C461}"/>
                  </a:ext>
                </a:extLst>
              </p:cNvPr>
              <p:cNvSpPr txBox="1"/>
              <p:nvPr/>
            </p:nvSpPr>
            <p:spPr>
              <a:xfrm>
                <a:off x="6156921"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B10BB993-D835-3141-8619-F33220F6C461}"/>
                  </a:ext>
                </a:extLst>
              </p:cNvPr>
              <p:cNvSpPr txBox="1">
                <a:spLocks noRot="1" noChangeAspect="1" noMove="1" noResize="1" noEditPoints="1" noAdjustHandles="1" noChangeArrowheads="1" noChangeShapeType="1" noTextEdit="1"/>
              </p:cNvSpPr>
              <p:nvPr/>
            </p:nvSpPr>
            <p:spPr>
              <a:xfrm>
                <a:off x="6156921" y="1685139"/>
                <a:ext cx="317639" cy="276533"/>
              </a:xfrm>
              <a:prstGeom prst="rect">
                <a:avLst/>
              </a:prstGeom>
              <a:blipFill>
                <a:blip r:embed="rId11"/>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6FF5F931-CFDD-6942-83BD-E11A4E53D240}"/>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DF4F4220-6FEB-714F-8FC5-7EC29A64C384}"/>
                  </a:ext>
                </a:extLst>
              </p:cNvPr>
              <p:cNvSpPr txBox="1"/>
              <p:nvPr/>
            </p:nvSpPr>
            <p:spPr>
              <a:xfrm>
                <a:off x="5551985"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DF4F4220-6FEB-714F-8FC5-7EC29A64C384}"/>
                  </a:ext>
                </a:extLst>
              </p:cNvPr>
              <p:cNvSpPr txBox="1">
                <a:spLocks noRot="1" noChangeAspect="1" noMove="1" noResize="1" noEditPoints="1" noAdjustHandles="1" noChangeArrowheads="1" noChangeShapeType="1" noTextEdit="1"/>
              </p:cNvSpPr>
              <p:nvPr/>
            </p:nvSpPr>
            <p:spPr>
              <a:xfrm>
                <a:off x="5551985" y="1712307"/>
                <a:ext cx="317639" cy="276533"/>
              </a:xfrm>
              <a:prstGeom prst="rect">
                <a:avLst/>
              </a:prstGeom>
              <a:blipFill>
                <a:blip r:embed="rId12"/>
                <a:stretch>
                  <a:fillRect r="-2307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2811642-6868-F249-B06B-53FA87BDF314}"/>
              </a:ext>
            </a:extLst>
          </p:cNvPr>
          <p:cNvSpPr txBox="1"/>
          <p:nvPr/>
        </p:nvSpPr>
        <p:spPr>
          <a:xfrm>
            <a:off x="8443508" y="813178"/>
            <a:ext cx="184731" cy="307777"/>
          </a:xfrm>
          <a:prstGeom prst="rect">
            <a:avLst/>
          </a:prstGeom>
          <a:noFill/>
        </p:spPr>
        <p:txBody>
          <a:bodyPr wrap="none" rtlCol="0">
            <a:spAutoFit/>
          </a:bodyPr>
          <a:lstStyle/>
          <a:p>
            <a:endParaRPr lang="en-US" sz="1400" dirty="0">
              <a:solidFill>
                <a:schemeClr val="tx1"/>
              </a:solidFill>
              <a:latin typeface="+mj-lt"/>
            </a:endParaRPr>
          </a:p>
        </p:txBody>
      </p:sp>
      <p:cxnSp>
        <p:nvCxnSpPr>
          <p:cNvPr id="59" name="Gerade Verbindung mit Pfeil 36">
            <a:extLst>
              <a:ext uri="{FF2B5EF4-FFF2-40B4-BE49-F238E27FC236}">
                <a16:creationId xmlns:a16="http://schemas.microsoft.com/office/drawing/2014/main" id="{BE4366C1-D3DA-5844-AE0F-E9D5C75A1EF0}"/>
              </a:ext>
            </a:extLst>
          </p:cNvPr>
          <p:cNvCxnSpPr>
            <a:cxnSpLocks/>
          </p:cNvCxnSpPr>
          <p:nvPr/>
        </p:nvCxnSpPr>
        <p:spPr>
          <a:xfrm>
            <a:off x="4776622"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36">
            <a:extLst>
              <a:ext uri="{FF2B5EF4-FFF2-40B4-BE49-F238E27FC236}">
                <a16:creationId xmlns:a16="http://schemas.microsoft.com/office/drawing/2014/main" id="{69E7F7AC-4F95-9F43-A84B-07C1DEA6E885}"/>
              </a:ext>
            </a:extLst>
          </p:cNvPr>
          <p:cNvCxnSpPr>
            <a:cxnSpLocks/>
          </p:cNvCxnSpPr>
          <p:nvPr/>
        </p:nvCxnSpPr>
        <p:spPr>
          <a:xfrm>
            <a:off x="6084792"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Gerade Verbindung mit Pfeil 36">
            <a:extLst>
              <a:ext uri="{FF2B5EF4-FFF2-40B4-BE49-F238E27FC236}">
                <a16:creationId xmlns:a16="http://schemas.microsoft.com/office/drawing/2014/main" id="{8042BD9C-BD5B-774A-AAC2-D072C157878C}"/>
              </a:ext>
            </a:extLst>
          </p:cNvPr>
          <p:cNvCxnSpPr>
            <a:cxnSpLocks/>
          </p:cNvCxnSpPr>
          <p:nvPr/>
        </p:nvCxnSpPr>
        <p:spPr>
          <a:xfrm>
            <a:off x="5427078"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Pfeil nach unten 56">
            <a:extLst>
              <a:ext uri="{FF2B5EF4-FFF2-40B4-BE49-F238E27FC236}">
                <a16:creationId xmlns:a16="http://schemas.microsoft.com/office/drawing/2014/main" id="{1DE0268A-50E3-AC45-B855-2D3F596359CA}"/>
              </a:ext>
            </a:extLst>
          </p:cNvPr>
          <p:cNvSpPr/>
          <p:nvPr/>
        </p:nvSpPr>
        <p:spPr>
          <a:xfrm>
            <a:off x="6128835"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4467D8E-B6B3-5B4F-B9DE-0450D1935187}"/>
                  </a:ext>
                </a:extLst>
              </p:cNvPr>
              <p:cNvSpPr txBox="1"/>
              <p:nvPr/>
            </p:nvSpPr>
            <p:spPr>
              <a:xfrm>
                <a:off x="4963551" y="2336001"/>
                <a:ext cx="1113382" cy="369332"/>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𝛼</m:t>
                    </m:r>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63" name="TextBox 62">
                <a:extLst>
                  <a:ext uri="{FF2B5EF4-FFF2-40B4-BE49-F238E27FC236}">
                    <a16:creationId xmlns:a16="http://schemas.microsoft.com/office/drawing/2014/main" id="{24467D8E-B6B3-5B4F-B9DE-0450D1935187}"/>
                  </a:ext>
                </a:extLst>
              </p:cNvPr>
              <p:cNvSpPr txBox="1">
                <a:spLocks noRot="1" noChangeAspect="1" noMove="1" noResize="1" noEditPoints="1" noAdjustHandles="1" noChangeArrowheads="1" noChangeShapeType="1" noTextEdit="1"/>
              </p:cNvSpPr>
              <p:nvPr/>
            </p:nvSpPr>
            <p:spPr>
              <a:xfrm>
                <a:off x="4963551" y="2336001"/>
                <a:ext cx="1113382" cy="369332"/>
              </a:xfrm>
              <a:prstGeom prst="rect">
                <a:avLst/>
              </a:prstGeom>
              <a:blipFill>
                <a:blip r:embed="rId13"/>
                <a:stretch>
                  <a:fillRect l="-4545"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7234027-291A-4E45-BBD5-2D3E45FFE2D5}"/>
                  </a:ext>
                </a:extLst>
              </p:cNvPr>
              <p:cNvSpPr/>
              <p:nvPr/>
            </p:nvSpPr>
            <p:spPr>
              <a:xfrm>
                <a:off x="6806306"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i="1">
                          <a:solidFill>
                            <a:schemeClr val="tx2">
                              <a:lumMod val="50000"/>
                            </a:schemeClr>
                          </a:solidFill>
                          <a:latin typeface="Cambria Math" panose="02040503050406030204" pitchFamily="18" charset="0"/>
                          <a:ea typeface="Cambria Math" panose="02040503050406030204" pitchFamily="18" charset="0"/>
                        </a:rPr>
                        <m:t>&gt;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64" name="Rectangle 63">
                <a:extLst>
                  <a:ext uri="{FF2B5EF4-FFF2-40B4-BE49-F238E27FC236}">
                    <a16:creationId xmlns:a16="http://schemas.microsoft.com/office/drawing/2014/main" id="{A7234027-291A-4E45-BBD5-2D3E45FFE2D5}"/>
                  </a:ext>
                </a:extLst>
              </p:cNvPr>
              <p:cNvSpPr>
                <a:spLocks noRot="1" noChangeAspect="1" noMove="1" noResize="1" noEditPoints="1" noAdjustHandles="1" noChangeArrowheads="1" noChangeShapeType="1" noTextEdit="1"/>
              </p:cNvSpPr>
              <p:nvPr/>
            </p:nvSpPr>
            <p:spPr>
              <a:xfrm>
                <a:off x="6806306" y="2258167"/>
                <a:ext cx="1404808" cy="369332"/>
              </a:xfrm>
              <a:prstGeom prst="rect">
                <a:avLst/>
              </a:prstGeom>
              <a:blipFill>
                <a:blip r:embed="rId6"/>
                <a:stretch>
                  <a:fillRect/>
                </a:stretch>
              </a:blipFill>
            </p:spPr>
            <p:txBody>
              <a:bodyPr/>
              <a:lstStyle/>
              <a:p>
                <a:r>
                  <a:rPr lang="en-US">
                    <a:noFill/>
                  </a:rPr>
                  <a:t> </a:t>
                </a:r>
              </a:p>
            </p:txBody>
          </p:sp>
        </mc:Fallback>
      </mc:AlternateContent>
      <p:sp>
        <p:nvSpPr>
          <p:cNvPr id="65" name="Rectangle 33">
            <a:extLst>
              <a:ext uri="{FF2B5EF4-FFF2-40B4-BE49-F238E27FC236}">
                <a16:creationId xmlns:a16="http://schemas.microsoft.com/office/drawing/2014/main" id="{862D2193-1FC7-8C44-A197-E9BEB65C6EFB}"/>
              </a:ext>
            </a:extLst>
          </p:cNvPr>
          <p:cNvSpPr/>
          <p:nvPr/>
        </p:nvSpPr>
        <p:spPr>
          <a:xfrm>
            <a:off x="7343334" y="313564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6" name="Rectangle 4">
            <a:extLst>
              <a:ext uri="{FF2B5EF4-FFF2-40B4-BE49-F238E27FC236}">
                <a16:creationId xmlns:a16="http://schemas.microsoft.com/office/drawing/2014/main" id="{2D108857-585F-3046-B046-293A6C8A9B2D}"/>
              </a:ext>
            </a:extLst>
          </p:cNvPr>
          <p:cNvSpPr/>
          <p:nvPr/>
        </p:nvSpPr>
        <p:spPr>
          <a:xfrm>
            <a:off x="5503520" y="3140967"/>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CA5B45C4-F495-7D4C-AB45-CC3187068517}"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4034873242"/>
              </p:ext>
            </p:extLst>
          </p:nvPr>
        </p:nvGraphicFramePr>
        <p:xfrm>
          <a:off x="466725" y="2492896"/>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082056980"/>
              </p:ext>
            </p:extLst>
          </p:nvPr>
        </p:nvGraphicFramePr>
        <p:xfrm>
          <a:off x="4538823" y="2492896"/>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2852936"/>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2852936"/>
            <a:ext cx="4035556" cy="2840608"/>
          </a:xfrm>
          <a:prstGeom prst="rect">
            <a:avLst/>
          </a:prstGeom>
        </p:spPr>
      </p:pic>
      <p:sp>
        <p:nvSpPr>
          <p:cNvPr id="12" name="TextBox 11">
            <a:extLst>
              <a:ext uri="{FF2B5EF4-FFF2-40B4-BE49-F238E27FC236}">
                <a16:creationId xmlns:a16="http://schemas.microsoft.com/office/drawing/2014/main" id="{07184FFB-00C4-0746-A5C7-567DC96B971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1981021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2C750C09-CD86-034E-9B74-7C03956CA34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dirty="0">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Only read</a:t>
            </a: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Collision Recovery Aware System</a:t>
            </a:r>
            <a:r>
              <a:rPr lang="en-US" sz="2000" baseline="30000" dirty="0">
                <a:solidFill>
                  <a:srgbClr val="00406F"/>
                </a:solidFill>
              </a:rPr>
              <a:t> [10]</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75C746B-F9C3-5140-A819-0903E7BEE4BF}"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420888"/>
            <a:ext cx="7992069" cy="3168352"/>
          </a:xfrm>
          <a:prstGeom prst="rect">
            <a:avLst/>
          </a:prstGeom>
        </p:spPr>
      </p:pic>
      <p:sp>
        <p:nvSpPr>
          <p:cNvPr id="12" name="TextBox 11">
            <a:extLst>
              <a:ext uri="{FF2B5EF4-FFF2-40B4-BE49-F238E27FC236}">
                <a16:creationId xmlns:a16="http://schemas.microsoft.com/office/drawing/2014/main" id="{132B15DB-69FE-5946-BE71-E9338E4454B9}"/>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924817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3"/>
                <a:stretch>
                  <a:fillRect l="-296" t="-2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323528" y="2132856"/>
            <a:ext cx="3962345"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4">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3" name="Date Placeholder 2">
            <a:extLst>
              <a:ext uri="{FF2B5EF4-FFF2-40B4-BE49-F238E27FC236}">
                <a16:creationId xmlns:a16="http://schemas.microsoft.com/office/drawing/2014/main" id="{B3F729FD-E5D7-8D48-8ED1-DA2DF2D46BFB}"/>
              </a:ext>
            </a:extLst>
          </p:cNvPr>
          <p:cNvSpPr>
            <a:spLocks noGrp="1"/>
          </p:cNvSpPr>
          <p:nvPr>
            <p:ph type="dt" sz="half" idx="2"/>
          </p:nvPr>
        </p:nvSpPr>
        <p:spPr>
          <a:xfrm>
            <a:off x="466725" y="6474241"/>
            <a:ext cx="2133600" cy="123111"/>
          </a:xfrm>
          <a:prstGeom prst="rect">
            <a:avLst/>
          </a:prstGeom>
        </p:spPr>
        <p:txBody>
          <a:bodyPr/>
          <a:lstStyle/>
          <a:p>
            <a:fld id="{A55A0DEF-E983-2B43-8BB9-DC7D0609D82B}" type="datetime1">
              <a:rPr lang="de-DE" smtClean="0"/>
              <a:t>11.02.19</a:t>
            </a:fld>
            <a:endParaRPr lang="de-DE" dirty="0"/>
          </a:p>
        </p:txBody>
      </p:sp>
      <p:sp>
        <p:nvSpPr>
          <p:cNvPr id="4" name="Footer Placeholder 3">
            <a:extLst>
              <a:ext uri="{FF2B5EF4-FFF2-40B4-BE49-F238E27FC236}">
                <a16:creationId xmlns:a16="http://schemas.microsoft.com/office/drawing/2014/main" id="{C1C9AF59-28AB-434A-88AA-5B394324C794}"/>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5" name="TextBox 24">
            <a:extLst>
              <a:ext uri="{FF2B5EF4-FFF2-40B4-BE49-F238E27FC236}">
                <a16:creationId xmlns:a16="http://schemas.microsoft.com/office/drawing/2014/main" id="{4F398999-5DFE-914F-AD48-61A0DC940E5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grpSp>
        <p:nvGrpSpPr>
          <p:cNvPr id="45" name="Group 9">
            <a:extLst>
              <a:ext uri="{FF2B5EF4-FFF2-40B4-BE49-F238E27FC236}">
                <a16:creationId xmlns:a16="http://schemas.microsoft.com/office/drawing/2014/main" id="{005AC8EC-46EB-2F4F-ABA8-E419E9EED816}"/>
              </a:ext>
            </a:extLst>
          </p:cNvPr>
          <p:cNvGrpSpPr/>
          <p:nvPr/>
        </p:nvGrpSpPr>
        <p:grpSpPr>
          <a:xfrm>
            <a:off x="4849180" y="1367844"/>
            <a:ext cx="3899284" cy="345213"/>
            <a:chOff x="5004048" y="1484784"/>
            <a:chExt cx="2160240" cy="360040"/>
          </a:xfrm>
        </p:grpSpPr>
        <p:sp>
          <p:nvSpPr>
            <p:cNvPr id="46" name="Rectangle 4">
              <a:extLst>
                <a:ext uri="{FF2B5EF4-FFF2-40B4-BE49-F238E27FC236}">
                  <a16:creationId xmlns:a16="http://schemas.microsoft.com/office/drawing/2014/main" id="{5BD3B193-6BC1-A144-8058-5F007A9AC5C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7" name="Rectangle 29">
              <a:extLst>
                <a:ext uri="{FF2B5EF4-FFF2-40B4-BE49-F238E27FC236}">
                  <a16:creationId xmlns:a16="http://schemas.microsoft.com/office/drawing/2014/main" id="{06D4B9D8-1BAE-2C49-9ADA-C40B00FC9E27}"/>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48" name="Rectangle 30">
              <a:extLst>
                <a:ext uri="{FF2B5EF4-FFF2-40B4-BE49-F238E27FC236}">
                  <a16:creationId xmlns:a16="http://schemas.microsoft.com/office/drawing/2014/main" id="{77F75E76-8E15-734F-AACC-1F2F2625EFC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9" name="Rectangle 31">
              <a:extLst>
                <a:ext uri="{FF2B5EF4-FFF2-40B4-BE49-F238E27FC236}">
                  <a16:creationId xmlns:a16="http://schemas.microsoft.com/office/drawing/2014/main" id="{9DEEC4B3-EDCD-D744-AE7C-FC4E01076B46}"/>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0" name="Rectangle 32">
              <a:extLst>
                <a:ext uri="{FF2B5EF4-FFF2-40B4-BE49-F238E27FC236}">
                  <a16:creationId xmlns:a16="http://schemas.microsoft.com/office/drawing/2014/main" id="{2AF7FC35-B596-764E-8B47-053A52034196}"/>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1" name="Rectangle 33">
              <a:extLst>
                <a:ext uri="{FF2B5EF4-FFF2-40B4-BE49-F238E27FC236}">
                  <a16:creationId xmlns:a16="http://schemas.microsoft.com/office/drawing/2014/main" id="{1AC60BEF-01CE-2A49-A198-C91BC4E45D2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2" name="Gerade Verbindung mit Pfeil 36">
            <a:extLst>
              <a:ext uri="{FF2B5EF4-FFF2-40B4-BE49-F238E27FC236}">
                <a16:creationId xmlns:a16="http://schemas.microsoft.com/office/drawing/2014/main" id="{69B7D8E8-7FBC-CD44-9C8C-7FCDB57B9740}"/>
              </a:ext>
            </a:extLst>
          </p:cNvPr>
          <p:cNvCxnSpPr>
            <a:cxnSpLocks/>
          </p:cNvCxnSpPr>
          <p:nvPr/>
        </p:nvCxnSpPr>
        <p:spPr>
          <a:xfrm>
            <a:off x="4848630" y="1943908"/>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feld 37">
                <a:extLst>
                  <a:ext uri="{FF2B5EF4-FFF2-40B4-BE49-F238E27FC236}">
                    <a16:creationId xmlns:a16="http://schemas.microsoft.com/office/drawing/2014/main" id="{B833ECF6-48D9-FF44-9F10-5AFCE7E2683D}"/>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3" name="Textfeld 37">
                <a:extLst>
                  <a:ext uri="{FF2B5EF4-FFF2-40B4-BE49-F238E27FC236}">
                    <a16:creationId xmlns:a16="http://schemas.microsoft.com/office/drawing/2014/main" id="{B833ECF6-48D9-FF44-9F10-5AFCE7E2683D}"/>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15"/>
                <a:stretch>
                  <a:fillRect r="-19231"/>
                </a:stretch>
              </a:blipFill>
            </p:spPr>
            <p:txBody>
              <a:bodyPr/>
              <a:lstStyle/>
              <a:p>
                <a:r>
                  <a:rPr lang="en-US">
                    <a:noFill/>
                  </a:rPr>
                  <a:t> </a:t>
                </a:r>
              </a:p>
            </p:txBody>
          </p:sp>
        </mc:Fallback>
      </mc:AlternateContent>
      <p:cxnSp>
        <p:nvCxnSpPr>
          <p:cNvPr id="54" name="Gerade Verbindung mit Pfeil 36">
            <a:extLst>
              <a:ext uri="{FF2B5EF4-FFF2-40B4-BE49-F238E27FC236}">
                <a16:creationId xmlns:a16="http://schemas.microsoft.com/office/drawing/2014/main" id="{E4A1ACDF-9F35-C840-8D77-67E3BEF62C03}"/>
              </a:ext>
            </a:extLst>
          </p:cNvPr>
          <p:cNvCxnSpPr>
            <a:cxnSpLocks/>
          </p:cNvCxnSpPr>
          <p:nvPr/>
        </p:nvCxnSpPr>
        <p:spPr>
          <a:xfrm>
            <a:off x="6156800" y="1941329"/>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feld 37">
                <a:extLst>
                  <a:ext uri="{FF2B5EF4-FFF2-40B4-BE49-F238E27FC236}">
                    <a16:creationId xmlns:a16="http://schemas.microsoft.com/office/drawing/2014/main" id="{7DD886FF-2C63-B949-A788-F7050E063D49}"/>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5" name="Textfeld 37">
                <a:extLst>
                  <a:ext uri="{FF2B5EF4-FFF2-40B4-BE49-F238E27FC236}">
                    <a16:creationId xmlns:a16="http://schemas.microsoft.com/office/drawing/2014/main" id="{7DD886FF-2C63-B949-A788-F7050E063D49}"/>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6"/>
                <a:stretch>
                  <a:fillRect r="-23077"/>
                </a:stretch>
              </a:blipFill>
            </p:spPr>
            <p:txBody>
              <a:bodyPr/>
              <a:lstStyle/>
              <a:p>
                <a:r>
                  <a:rPr lang="en-US">
                    <a:noFill/>
                  </a:rPr>
                  <a:t> </a:t>
                </a:r>
              </a:p>
            </p:txBody>
          </p:sp>
        </mc:Fallback>
      </mc:AlternateContent>
      <p:cxnSp>
        <p:nvCxnSpPr>
          <p:cNvPr id="56" name="Gerade Verbindung mit Pfeil 36">
            <a:extLst>
              <a:ext uri="{FF2B5EF4-FFF2-40B4-BE49-F238E27FC236}">
                <a16:creationId xmlns:a16="http://schemas.microsoft.com/office/drawing/2014/main" id="{A9E5E419-DD37-6843-8B2D-61539AFB314C}"/>
              </a:ext>
            </a:extLst>
          </p:cNvPr>
          <p:cNvCxnSpPr>
            <a:cxnSpLocks/>
          </p:cNvCxnSpPr>
          <p:nvPr/>
        </p:nvCxnSpPr>
        <p:spPr>
          <a:xfrm>
            <a:off x="5499086" y="1951417"/>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37">
                <a:extLst>
                  <a:ext uri="{FF2B5EF4-FFF2-40B4-BE49-F238E27FC236}">
                    <a16:creationId xmlns:a16="http://schemas.microsoft.com/office/drawing/2014/main" id="{494F55E2-FE80-824D-8637-23471CF3C352}"/>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7" name="Textfeld 37">
                <a:extLst>
                  <a:ext uri="{FF2B5EF4-FFF2-40B4-BE49-F238E27FC236}">
                    <a16:creationId xmlns:a16="http://schemas.microsoft.com/office/drawing/2014/main" id="{494F55E2-FE80-824D-8637-23471CF3C352}"/>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7"/>
                <a:stretch>
                  <a:fillRect r="-23077"/>
                </a:stretch>
              </a:blipFill>
            </p:spPr>
            <p:txBody>
              <a:bodyPr/>
              <a:lstStyle/>
              <a:p>
                <a:r>
                  <a:rPr lang="en-US">
                    <a:noFill/>
                  </a:rPr>
                  <a:t> </a:t>
                </a:r>
              </a:p>
            </p:txBody>
          </p:sp>
        </mc:Fallback>
      </mc:AlternateContent>
      <p:grpSp>
        <p:nvGrpSpPr>
          <p:cNvPr id="58" name="Group 9">
            <a:extLst>
              <a:ext uri="{FF2B5EF4-FFF2-40B4-BE49-F238E27FC236}">
                <a16:creationId xmlns:a16="http://schemas.microsoft.com/office/drawing/2014/main" id="{7E8CB3FF-A039-7141-8CC2-098AB3A91389}"/>
              </a:ext>
            </a:extLst>
          </p:cNvPr>
          <p:cNvGrpSpPr/>
          <p:nvPr/>
        </p:nvGrpSpPr>
        <p:grpSpPr>
          <a:xfrm>
            <a:off x="4846824" y="3172609"/>
            <a:ext cx="3899284" cy="345213"/>
            <a:chOff x="5004048" y="1484784"/>
            <a:chExt cx="2160240" cy="360040"/>
          </a:xfrm>
        </p:grpSpPr>
        <p:sp>
          <p:nvSpPr>
            <p:cNvPr id="59" name="Rectangle 4">
              <a:extLst>
                <a:ext uri="{FF2B5EF4-FFF2-40B4-BE49-F238E27FC236}">
                  <a16:creationId xmlns:a16="http://schemas.microsoft.com/office/drawing/2014/main" id="{F03F21AE-7BB7-7C48-83D3-49B9DD76A6B7}"/>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60" name="Rectangle 29">
              <a:extLst>
                <a:ext uri="{FF2B5EF4-FFF2-40B4-BE49-F238E27FC236}">
                  <a16:creationId xmlns:a16="http://schemas.microsoft.com/office/drawing/2014/main" id="{4923C603-7318-794A-8016-98AC6A5C8C67}"/>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1" name="Rectangle 30">
              <a:extLst>
                <a:ext uri="{FF2B5EF4-FFF2-40B4-BE49-F238E27FC236}">
                  <a16:creationId xmlns:a16="http://schemas.microsoft.com/office/drawing/2014/main" id="{35DA5839-EB40-C148-BB6C-D549927807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62" name="Rectangle 31">
              <a:extLst>
                <a:ext uri="{FF2B5EF4-FFF2-40B4-BE49-F238E27FC236}">
                  <a16:creationId xmlns:a16="http://schemas.microsoft.com/office/drawing/2014/main" id="{DF7B660C-C7B0-AE47-A58F-8448C38287D9}"/>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63" name="Rectangle 32">
              <a:extLst>
                <a:ext uri="{FF2B5EF4-FFF2-40B4-BE49-F238E27FC236}">
                  <a16:creationId xmlns:a16="http://schemas.microsoft.com/office/drawing/2014/main" id="{B162B219-E138-5044-A1C1-4B8971059F1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64" name="Rectangle 33">
              <a:extLst>
                <a:ext uri="{FF2B5EF4-FFF2-40B4-BE49-F238E27FC236}">
                  <a16:creationId xmlns:a16="http://schemas.microsoft.com/office/drawing/2014/main" id="{2BD11583-1F15-CA4C-87E3-7D7543E129CE}"/>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65" name="Gerade Verbindung mit Pfeil 36">
            <a:extLst>
              <a:ext uri="{FF2B5EF4-FFF2-40B4-BE49-F238E27FC236}">
                <a16:creationId xmlns:a16="http://schemas.microsoft.com/office/drawing/2014/main" id="{CA1CE30F-267E-124E-882D-7EE75296134C}"/>
              </a:ext>
            </a:extLst>
          </p:cNvPr>
          <p:cNvCxnSpPr>
            <a:cxnSpLocks/>
          </p:cNvCxnSpPr>
          <p:nvPr/>
        </p:nvCxnSpPr>
        <p:spPr>
          <a:xfrm>
            <a:off x="4846274" y="3748673"/>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feld 37">
                <a:extLst>
                  <a:ext uri="{FF2B5EF4-FFF2-40B4-BE49-F238E27FC236}">
                    <a16:creationId xmlns:a16="http://schemas.microsoft.com/office/drawing/2014/main" id="{4ECE4B88-8643-7B45-9521-FD2504281F60}"/>
                  </a:ext>
                </a:extLst>
              </p:cNvPr>
              <p:cNvSpPr txBox="1"/>
              <p:nvPr/>
            </p:nvSpPr>
            <p:spPr>
              <a:xfrm>
                <a:off x="4971181" y="3509563"/>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6" name="Textfeld 37">
                <a:extLst>
                  <a:ext uri="{FF2B5EF4-FFF2-40B4-BE49-F238E27FC236}">
                    <a16:creationId xmlns:a16="http://schemas.microsoft.com/office/drawing/2014/main" id="{4ECE4B88-8643-7B45-9521-FD2504281F60}"/>
                  </a:ext>
                </a:extLst>
              </p:cNvPr>
              <p:cNvSpPr txBox="1">
                <a:spLocks noRot="1" noChangeAspect="1" noMove="1" noResize="1" noEditPoints="1" noAdjustHandles="1" noChangeArrowheads="1" noChangeShapeType="1" noTextEdit="1"/>
              </p:cNvSpPr>
              <p:nvPr/>
            </p:nvSpPr>
            <p:spPr>
              <a:xfrm>
                <a:off x="4971181" y="3509563"/>
                <a:ext cx="317639" cy="276533"/>
              </a:xfrm>
              <a:prstGeom prst="rect">
                <a:avLst/>
              </a:prstGeom>
              <a:blipFill>
                <a:blip r:embed="rId18"/>
                <a:stretch>
                  <a:fillRect r="-23077"/>
                </a:stretch>
              </a:blipFill>
            </p:spPr>
            <p:txBody>
              <a:bodyPr/>
              <a:lstStyle/>
              <a:p>
                <a:r>
                  <a:rPr lang="en-US">
                    <a:noFill/>
                  </a:rPr>
                  <a:t> </a:t>
                </a:r>
              </a:p>
            </p:txBody>
          </p:sp>
        </mc:Fallback>
      </mc:AlternateContent>
      <p:cxnSp>
        <p:nvCxnSpPr>
          <p:cNvPr id="67" name="Gerade Verbindung mit Pfeil 36">
            <a:extLst>
              <a:ext uri="{FF2B5EF4-FFF2-40B4-BE49-F238E27FC236}">
                <a16:creationId xmlns:a16="http://schemas.microsoft.com/office/drawing/2014/main" id="{F7DCE6B5-8E45-D34D-8C49-02C4A2E45758}"/>
              </a:ext>
            </a:extLst>
          </p:cNvPr>
          <p:cNvCxnSpPr>
            <a:cxnSpLocks/>
          </p:cNvCxnSpPr>
          <p:nvPr/>
        </p:nvCxnSpPr>
        <p:spPr>
          <a:xfrm>
            <a:off x="6154444" y="3746094"/>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feld 37">
                <a:extLst>
                  <a:ext uri="{FF2B5EF4-FFF2-40B4-BE49-F238E27FC236}">
                    <a16:creationId xmlns:a16="http://schemas.microsoft.com/office/drawing/2014/main" id="{7858E3ED-8503-654F-924B-8418EAE1ACD1}"/>
                  </a:ext>
                </a:extLst>
              </p:cNvPr>
              <p:cNvSpPr txBox="1"/>
              <p:nvPr/>
            </p:nvSpPr>
            <p:spPr>
              <a:xfrm>
                <a:off x="6226573" y="348990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8" name="Textfeld 37">
                <a:extLst>
                  <a:ext uri="{FF2B5EF4-FFF2-40B4-BE49-F238E27FC236}">
                    <a16:creationId xmlns:a16="http://schemas.microsoft.com/office/drawing/2014/main" id="{7858E3ED-8503-654F-924B-8418EAE1ACD1}"/>
                  </a:ext>
                </a:extLst>
              </p:cNvPr>
              <p:cNvSpPr txBox="1">
                <a:spLocks noRot="1" noChangeAspect="1" noMove="1" noResize="1" noEditPoints="1" noAdjustHandles="1" noChangeArrowheads="1" noChangeShapeType="1" noTextEdit="1"/>
              </p:cNvSpPr>
              <p:nvPr/>
            </p:nvSpPr>
            <p:spPr>
              <a:xfrm>
                <a:off x="6226573" y="3489904"/>
                <a:ext cx="317639" cy="276533"/>
              </a:xfrm>
              <a:prstGeom prst="rect">
                <a:avLst/>
              </a:prstGeom>
              <a:blipFill>
                <a:blip r:embed="rId19"/>
                <a:stretch>
                  <a:fillRect r="-23077"/>
                </a:stretch>
              </a:blipFill>
            </p:spPr>
            <p:txBody>
              <a:bodyPr/>
              <a:lstStyle/>
              <a:p>
                <a:r>
                  <a:rPr lang="en-US">
                    <a:noFill/>
                  </a:rPr>
                  <a:t> </a:t>
                </a:r>
              </a:p>
            </p:txBody>
          </p:sp>
        </mc:Fallback>
      </mc:AlternateContent>
      <p:cxnSp>
        <p:nvCxnSpPr>
          <p:cNvPr id="69" name="Gerade Verbindung mit Pfeil 36">
            <a:extLst>
              <a:ext uri="{FF2B5EF4-FFF2-40B4-BE49-F238E27FC236}">
                <a16:creationId xmlns:a16="http://schemas.microsoft.com/office/drawing/2014/main" id="{9BE006B3-95C1-FB4A-B076-C6088F87906A}"/>
              </a:ext>
            </a:extLst>
          </p:cNvPr>
          <p:cNvCxnSpPr>
            <a:cxnSpLocks/>
          </p:cNvCxnSpPr>
          <p:nvPr/>
        </p:nvCxnSpPr>
        <p:spPr>
          <a:xfrm>
            <a:off x="5496730" y="3756182"/>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feld 37">
                <a:extLst>
                  <a:ext uri="{FF2B5EF4-FFF2-40B4-BE49-F238E27FC236}">
                    <a16:creationId xmlns:a16="http://schemas.microsoft.com/office/drawing/2014/main" id="{95792411-29CB-BC4C-BA3A-28DEF63E1B23}"/>
                  </a:ext>
                </a:extLst>
              </p:cNvPr>
              <p:cNvSpPr txBox="1"/>
              <p:nvPr/>
            </p:nvSpPr>
            <p:spPr>
              <a:xfrm>
                <a:off x="5621637" y="3517072"/>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70" name="Textfeld 37">
                <a:extLst>
                  <a:ext uri="{FF2B5EF4-FFF2-40B4-BE49-F238E27FC236}">
                    <a16:creationId xmlns:a16="http://schemas.microsoft.com/office/drawing/2014/main" id="{95792411-29CB-BC4C-BA3A-28DEF63E1B23}"/>
                  </a:ext>
                </a:extLst>
              </p:cNvPr>
              <p:cNvSpPr txBox="1">
                <a:spLocks noRot="1" noChangeAspect="1" noMove="1" noResize="1" noEditPoints="1" noAdjustHandles="1" noChangeArrowheads="1" noChangeShapeType="1" noTextEdit="1"/>
              </p:cNvSpPr>
              <p:nvPr/>
            </p:nvSpPr>
            <p:spPr>
              <a:xfrm>
                <a:off x="5621637" y="3517072"/>
                <a:ext cx="317639" cy="276533"/>
              </a:xfrm>
              <a:prstGeom prst="rect">
                <a:avLst/>
              </a:prstGeom>
              <a:blipFill>
                <a:blip r:embed="rId20"/>
                <a:stretch>
                  <a:fillRect r="-19231"/>
                </a:stretch>
              </a:blipFill>
            </p:spPr>
            <p:txBody>
              <a:bodyPr/>
              <a:lstStyle/>
              <a:p>
                <a:r>
                  <a:rPr lang="en-US">
                    <a:noFill/>
                  </a:rPr>
                  <a:t> </a:t>
                </a:r>
              </a:p>
            </p:txBody>
          </p:sp>
        </mc:Fallback>
      </mc:AlternateContent>
      <p:sp>
        <p:nvSpPr>
          <p:cNvPr id="71" name="Pfeil nach unten 56">
            <a:extLst>
              <a:ext uri="{FF2B5EF4-FFF2-40B4-BE49-F238E27FC236}">
                <a16:creationId xmlns:a16="http://schemas.microsoft.com/office/drawing/2014/main" id="{91D028EC-665C-0A42-AAD7-9595C7FA166C}"/>
              </a:ext>
            </a:extLst>
          </p:cNvPr>
          <p:cNvSpPr/>
          <p:nvPr/>
        </p:nvSpPr>
        <p:spPr>
          <a:xfrm>
            <a:off x="6594177" y="2210287"/>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281A1C9-A302-DF41-BA88-60AFD51AA6D3}"/>
                  </a:ext>
                </a:extLst>
              </p:cNvPr>
              <p:cNvSpPr/>
              <p:nvPr/>
            </p:nvSpPr>
            <p:spPr>
              <a:xfrm>
                <a:off x="7271648" y="2258167"/>
                <a:ext cx="1404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𝑠</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𝑐</m:t>
                          </m:r>
                        </m:sub>
                      </m:sSub>
                      <m:r>
                        <a:rPr lang="de-DE" b="0" i="1" smtClean="0">
                          <a:solidFill>
                            <a:schemeClr val="tx2">
                              <a:lumMod val="50000"/>
                            </a:schemeClr>
                          </a:solidFill>
                          <a:latin typeface="Cambria Math" panose="02040503050406030204" pitchFamily="18" charset="0"/>
                        </a:rPr>
                        <m:t>=</m:t>
                      </m:r>
                      <m:sSub>
                        <m:sSubPr>
                          <m:ctrlPr>
                            <a:rPr lang="de-DE" b="0" i="1" smtClean="0">
                              <a:solidFill>
                                <a:schemeClr val="tx2">
                                  <a:lumMod val="50000"/>
                                </a:schemeClr>
                              </a:solidFill>
                              <a:latin typeface="Cambria Math" panose="02040503050406030204" pitchFamily="18" charset="0"/>
                            </a:rPr>
                          </m:ctrlPr>
                        </m:sSubPr>
                        <m:e>
                          <m:r>
                            <a:rPr lang="de-DE" b="0" i="1" smtClean="0">
                              <a:solidFill>
                                <a:schemeClr val="tx2">
                                  <a:lumMod val="50000"/>
                                </a:schemeClr>
                              </a:solidFill>
                              <a:latin typeface="Cambria Math" panose="02040503050406030204" pitchFamily="18" charset="0"/>
                            </a:rPr>
                            <m:t>𝑡</m:t>
                          </m:r>
                        </m:e>
                        <m:sub>
                          <m:r>
                            <a:rPr lang="de-DE" b="0" i="1" smtClean="0">
                              <a:solidFill>
                                <a:schemeClr val="tx2">
                                  <a:lumMod val="50000"/>
                                </a:schemeClr>
                              </a:solidFill>
                              <a:latin typeface="Cambria Math" panose="02040503050406030204" pitchFamily="18" charset="0"/>
                            </a:rPr>
                            <m:t>𝑒</m:t>
                          </m:r>
                        </m:sub>
                      </m:sSub>
                    </m:oMath>
                  </m:oMathPara>
                </a14:m>
                <a:endParaRPr lang="en-US" i="1" dirty="0">
                  <a:solidFill>
                    <a:schemeClr val="tx2">
                      <a:lumMod val="50000"/>
                    </a:schemeClr>
                  </a:solidFill>
                  <a:latin typeface="Calibri" panose="020F0502020204030204" pitchFamily="34" charset="0"/>
                </a:endParaRPr>
              </a:p>
            </p:txBody>
          </p:sp>
        </mc:Choice>
        <mc:Fallback xmlns="">
          <p:sp>
            <p:nvSpPr>
              <p:cNvPr id="73" name="Rectangle 72">
                <a:extLst>
                  <a:ext uri="{FF2B5EF4-FFF2-40B4-BE49-F238E27FC236}">
                    <a16:creationId xmlns:a16="http://schemas.microsoft.com/office/drawing/2014/main" id="{A281A1C9-A302-DF41-BA88-60AFD51AA6D3}"/>
                  </a:ext>
                </a:extLst>
              </p:cNvPr>
              <p:cNvSpPr>
                <a:spLocks noRot="1" noChangeAspect="1" noMove="1" noResize="1" noEditPoints="1" noAdjustHandles="1" noChangeArrowheads="1" noChangeShapeType="1" noTextEdit="1"/>
              </p:cNvSpPr>
              <p:nvPr/>
            </p:nvSpPr>
            <p:spPr>
              <a:xfrm>
                <a:off x="7271648" y="2258167"/>
                <a:ext cx="140480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C131189-46C7-234D-8762-B78C70FAD154}"/>
                  </a:ext>
                </a:extLst>
              </p:cNvPr>
              <p:cNvSpPr txBox="1"/>
              <p:nvPr/>
            </p:nvSpPr>
            <p:spPr>
              <a:xfrm>
                <a:off x="4963551" y="2336001"/>
                <a:ext cx="1479829" cy="381515"/>
              </a:xfrm>
              <a:prstGeom prst="rect">
                <a:avLst/>
              </a:prstGeom>
              <a:noFill/>
            </p:spPr>
            <p:txBody>
              <a:bodyPr wrap="none" rtlCol="0">
                <a:spAutoFit/>
              </a:bodyPr>
              <a:lstStyle/>
              <a:p>
                <a:r>
                  <a:rPr lang="en-US" dirty="0">
                    <a:solidFill>
                      <a:schemeClr val="tx1"/>
                    </a:solidFill>
                    <a:ea typeface="Cambria Math" panose="02040503050406030204" pitchFamily="18" charset="0"/>
                  </a:rPr>
                  <a:t>0</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de-DE" b="0" i="1" smtClean="0">
                            <a:solidFill>
                              <a:schemeClr val="tx1"/>
                            </a:solidFill>
                            <a:latin typeface="Cambria Math" panose="02040503050406030204" pitchFamily="18" charset="0"/>
                            <a:ea typeface="Cambria Math" panose="02040503050406030204" pitchFamily="18" charset="0"/>
                          </a:rPr>
                          <m:t>2,3,4</m:t>
                        </m:r>
                      </m:sub>
                    </m:sSub>
                    <m:r>
                      <a:rPr lang="de-DE" b="0" i="1"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latin typeface="+mj-lt"/>
                </a:endParaRPr>
              </a:p>
            </p:txBody>
          </p:sp>
        </mc:Choice>
        <mc:Fallback xmlns="">
          <p:sp>
            <p:nvSpPr>
              <p:cNvPr id="74" name="TextBox 73">
                <a:extLst>
                  <a:ext uri="{FF2B5EF4-FFF2-40B4-BE49-F238E27FC236}">
                    <a16:creationId xmlns:a16="http://schemas.microsoft.com/office/drawing/2014/main" id="{8C131189-46C7-234D-8762-B78C70FAD154}"/>
                  </a:ext>
                </a:extLst>
              </p:cNvPr>
              <p:cNvSpPr txBox="1">
                <a:spLocks noRot="1" noChangeAspect="1" noMove="1" noResize="1" noEditPoints="1" noAdjustHandles="1" noChangeArrowheads="1" noChangeShapeType="1" noTextEdit="1"/>
              </p:cNvSpPr>
              <p:nvPr/>
            </p:nvSpPr>
            <p:spPr>
              <a:xfrm>
                <a:off x="4963551" y="2336001"/>
                <a:ext cx="1479829" cy="381515"/>
              </a:xfrm>
              <a:prstGeom prst="rect">
                <a:avLst/>
              </a:prstGeom>
              <a:blipFill>
                <a:blip r:embed="rId22"/>
                <a:stretch>
                  <a:fillRect l="-3419" t="-6452" b="-19355"/>
                </a:stretch>
              </a:blipFill>
            </p:spPr>
            <p:txBody>
              <a:bodyPr/>
              <a:lstStyle/>
              <a:p>
                <a:r>
                  <a:rPr lang="en-US">
                    <a:noFill/>
                  </a:rPr>
                  <a:t> </a:t>
                </a:r>
              </a:p>
            </p:txBody>
          </p:sp>
        </mc:Fallback>
      </mc:AlternateContent>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1" end="11"/>
                                            </p:txEl>
                                          </p:spTgt>
                                        </p:tgtEl>
                                        <p:attrNameLst>
                                          <p:attrName>style.visibility</p:attrName>
                                        </p:attrNameLst>
                                      </p:cBhvr>
                                      <p:to>
                                        <p:strVal val="visible"/>
                                      </p:to>
                                    </p:set>
                                    <p:animEffect transition="in" filter="fade">
                                      <p:cBhvr>
                                        <p:cTn id="12" dur="500"/>
                                        <p:tgtEl>
                                          <p:spTgt spid="1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xEl>
                                              <p:pRg st="12" end="12"/>
                                            </p:txEl>
                                          </p:spTgt>
                                        </p:tgtEl>
                                        <p:attrNameLst>
                                          <p:attrName>style.visibility</p:attrName>
                                        </p:attrNameLst>
                                      </p:cBhvr>
                                      <p:to>
                                        <p:strVal val="visible"/>
                                      </p:to>
                                    </p:set>
                                    <p:animEffect transition="in" filter="fade">
                                      <p:cBhvr>
                                        <p:cTn id="15"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60BF830-1841-5C47-AB58-3736CE039A5F}"/>
              </a:ext>
            </a:extLst>
          </p:cNvPr>
          <p:cNvSpPr>
            <a:spLocks noGrp="1"/>
          </p:cNvSpPr>
          <p:nvPr>
            <p:ph type="dt" sz="half" idx="2"/>
          </p:nvPr>
        </p:nvSpPr>
        <p:spPr>
          <a:xfrm>
            <a:off x="466725" y="6474241"/>
            <a:ext cx="2133600" cy="123111"/>
          </a:xfrm>
          <a:prstGeom prst="rect">
            <a:avLst/>
          </a:prstGeom>
        </p:spPr>
        <p:txBody>
          <a:bodyPr/>
          <a:lstStyle/>
          <a:p>
            <a:fld id="{28474383-984A-3B48-B432-1403EAE4CD82}" type="datetime1">
              <a:rPr lang="de-DE" smtClean="0"/>
              <a:t>11.02.19</a:t>
            </a:fld>
            <a:endParaRPr lang="de-DE" dirty="0"/>
          </a:p>
        </p:txBody>
      </p:sp>
      <p:sp>
        <p:nvSpPr>
          <p:cNvPr id="3" name="Footer Placeholder 2">
            <a:extLst>
              <a:ext uri="{FF2B5EF4-FFF2-40B4-BE49-F238E27FC236}">
                <a16:creationId xmlns:a16="http://schemas.microsoft.com/office/drawing/2014/main" id="{E63B2CBC-E566-6E4B-947E-8EC5281B5E69}"/>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23" name="TextBox 22">
            <a:extLst>
              <a:ext uri="{FF2B5EF4-FFF2-40B4-BE49-F238E27FC236}">
                <a16:creationId xmlns:a16="http://schemas.microsoft.com/office/drawing/2014/main" id="{6E2AAF0B-00C2-C849-8179-A977D718B7C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461432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619CAE28-9FF8-0B4D-A21F-013031A8AB01}"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Example of the 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[12]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r>
                  <a:rPr lang="en-US" sz="1400" dirty="0">
                    <a:solidFill>
                      <a:schemeClr val="tx1"/>
                    </a:solidFill>
                    <a:latin typeface="Calibri" panose="020F0502020204030204" pitchFamily="34" charset="0"/>
                    <a:cs typeface="Calibri" panose="020F0502020204030204" pitchFamily="34" charset="0"/>
                  </a:rPr>
                  <a:t>, where </a:t>
                </a:r>
                <a14:m>
                  <m:oMath xmlns:m="http://schemas.openxmlformats.org/officeDocument/2006/math">
                    <m:r>
                      <a:rPr lang="de-DE" sz="1400" b="0" i="1" smtClean="0">
                        <a:solidFill>
                          <a:schemeClr val="tx1"/>
                        </a:solidFill>
                        <a:latin typeface="Cambria Math" panose="02040503050406030204" pitchFamily="18" charset="0"/>
                        <a:cs typeface="Calibri" panose="020F0502020204030204" pitchFamily="34" charset="0"/>
                      </a:rPr>
                      <m:t>𝑖</m:t>
                    </m:r>
                  </m:oMath>
                </a14:m>
                <a:r>
                  <a:rPr lang="en-US" sz="1400" dirty="0">
                    <a:solidFill>
                      <a:schemeClr val="tx1"/>
                    </a:solidFill>
                    <a:latin typeface="Calibri" panose="020F0502020204030204" pitchFamily="34" charset="0"/>
                    <a:cs typeface="Calibri" panose="020F0502020204030204" pitchFamily="34" charset="0"/>
                  </a:rPr>
                  <a:t> is the number of collided tags.</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0" name="TextBox 9">
            <a:extLst>
              <a:ext uri="{FF2B5EF4-FFF2-40B4-BE49-F238E27FC236}">
                <a16:creationId xmlns:a16="http://schemas.microsoft.com/office/drawing/2014/main" id="{9F9753A3-0513-504C-B600-BE55490615EE}"/>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cs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cs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F5B9E8C-AF53-7344-9C7B-93F86590473B}"/>
              </a:ext>
            </a:extLst>
          </p:cNvPr>
          <p:cNvSpPr/>
          <p:nvPr/>
        </p:nvSpPr>
        <p:spPr bwMode="auto">
          <a:xfrm>
            <a:off x="899592" y="5085184"/>
            <a:ext cx="144016" cy="216024"/>
          </a:xfrm>
          <a:prstGeom prst="rect">
            <a:avLst/>
          </a:prstGeom>
          <a:solidFill>
            <a:schemeClr val="bg1"/>
          </a:solidFill>
          <a:ln w="19050" cap="flat" cmpd="sng" algn="ctr">
            <a:solidFill>
              <a:schemeClr val="bg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49693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7649F144-2C03-A74C-9B3D-578ECBEF0661}" type="datetime1">
                  <a:rPr lang="de-DE" smtClean="0"/>
                  <a:t>11.02.19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[12]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D8F49A0-DEF6-9E4A-91DB-24C93F1EE10B}"/>
              </a:ext>
            </a:extLst>
          </p:cNvPr>
          <p:cNvSpPr txBox="1"/>
          <p:nvPr/>
        </p:nvSpPr>
        <p:spPr>
          <a:xfrm>
            <a:off x="2666582" y="5822936"/>
            <a:ext cx="1401362" cy="246221"/>
          </a:xfrm>
          <a:prstGeom prst="rect">
            <a:avLst/>
          </a:prstGeom>
          <a:noFill/>
        </p:spPr>
        <p:txBody>
          <a:bodyPr wrap="square" rtlCol="0">
            <a:spAutoFit/>
          </a:bodyPr>
          <a:lstStyle/>
          <a:p>
            <a:r>
              <a:rPr lang="en-CA" sz="1000" i="1" dirty="0">
                <a:latin typeface="Calibri" panose="020F0502020204030204" pitchFamily="34" charset="0"/>
              </a:rPr>
              <a:t>[12]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96A21697-D471-C74D-8FE2-9464D66B658D}"/>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Multiple Collision Recovery Coefficients Aware System</a:t>
            </a:r>
            <a:r>
              <a:rPr lang="en-US" sz="2000" baseline="30000" dirty="0">
                <a:solidFill>
                  <a:srgbClr val="00406F"/>
                </a:solidFill>
              </a:rPr>
              <a:t>[11]</a:t>
            </a:r>
            <a:endParaRPr lang="en-US" sz="2000" baseline="30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01D0803-6975-0842-8B79-BDF26454500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oMath>
                </a14:m>
                <a:r>
                  <a:rPr lang="en-US" sz="1400" kern="0" dirty="0"/>
                  <a:t> dB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5" y="2420889"/>
            <a:ext cx="7846516" cy="3240360"/>
          </a:xfrm>
          <a:prstGeom prst="rect">
            <a:avLst/>
          </a:prstGeom>
        </p:spPr>
      </p:pic>
      <p:sp>
        <p:nvSpPr>
          <p:cNvPr id="12" name="TextBox 11">
            <a:extLst>
              <a:ext uri="{FF2B5EF4-FFF2-40B4-BE49-F238E27FC236}">
                <a16:creationId xmlns:a16="http://schemas.microsoft.com/office/drawing/2014/main" id="{F5E63287-9A4D-F448-8563-718DD1D4965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[11]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2017</a:t>
            </a:r>
            <a:endParaRPr lang="en-CA" sz="1000" i="1" dirty="0">
              <a:latin typeface="Calibri" panose="020F0502020204030204" pitchFamily="34" charset="0"/>
            </a:endParaRPr>
          </a:p>
        </p:txBody>
      </p:sp>
    </p:spTree>
    <p:extLst>
      <p:ext uri="{BB962C8B-B14F-4D97-AF65-F5344CB8AC3E}">
        <p14:creationId xmlns:p14="http://schemas.microsoft.com/office/powerpoint/2010/main" val="959379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baseline="30000" dirty="0">
              <a:solidFill>
                <a:srgbClr val="00406F"/>
              </a:solidFill>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D973339-53B3-FC4D-8338-9792A53B9F96}"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b="0" dirty="0">
                    <a:solidFill>
                      <a:schemeClr val="tx1"/>
                    </a:solidFill>
                  </a:rPr>
                  <a:t>Reading efficiency:  </a:t>
                </a:r>
              </a:p>
              <a:p>
                <a:pPr marL="0" indent="0">
                  <a:buNone/>
                </a:pPr>
                <a:r>
                  <a:rPr lang="en-US" sz="1700" b="0" dirty="0">
                    <a:solidFill>
                      <a:schemeClr val="tx1"/>
                    </a:solidFill>
                    <a:ea typeface="Cambria Math"/>
                  </a:rPr>
                  <a:t>			</a:t>
                </a:r>
                <a14:m>
                  <m:oMath xmlns:m="http://schemas.openxmlformats.org/officeDocument/2006/math">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en-US"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m:t>
                        </m:r>
                        <m:r>
                          <a:rPr lang="en-US" sz="1700" b="0" i="1">
                            <a:solidFill>
                              <a:schemeClr val="tx1"/>
                            </a:solidFill>
                            <a:latin typeface="Cambria Math"/>
                            <a:ea typeface="Cambria Math"/>
                          </a:rPr>
                          <m:t>𝐶𝑅</m:t>
                        </m:r>
                        <m:r>
                          <a:rPr lang="de-DE" sz="1700" b="0" i="1" smtClean="0">
                            <a:solidFill>
                              <a:schemeClr val="tx1"/>
                            </a:solidFill>
                            <a:latin typeface="Cambria Math" panose="02040503050406030204" pitchFamily="18" charset="0"/>
                            <a:ea typeface="Cambria Math"/>
                          </a:rPr>
                          <m:t>𝐶</m:t>
                        </m:r>
                      </m:sub>
                    </m:sSub>
                    <m:r>
                      <a:rPr lang="ar-EG" sz="1700" b="0" i="1">
                        <a:solidFill>
                          <a:schemeClr val="tx1"/>
                        </a:solidFill>
                        <a:latin typeface="Cambria Math"/>
                        <a:ea typeface="Cambria Math"/>
                      </a:rPr>
                      <m:t>=</m:t>
                    </m:r>
                    <m:f>
                      <m:fPr>
                        <m:ctrlPr>
                          <a:rPr lang="ar-EG"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𝑃</m:t>
                        </m:r>
                        <m:d>
                          <m:dPr>
                            <m:ctrlPr>
                              <a:rPr lang="ar-EG" sz="1700" b="0" i="1">
                                <a:solidFill>
                                  <a:schemeClr val="tx1"/>
                                </a:solidFill>
                                <a:latin typeface="Cambria Math" panose="02040503050406030204" pitchFamily="18" charset="0"/>
                                <a:ea typeface="Cambria Math"/>
                              </a:rPr>
                            </m:ctrlPr>
                          </m:dPr>
                          <m:e>
                            <m:r>
                              <a:rPr lang="ar-EG" sz="1700" b="0" i="1">
                                <a:solidFill>
                                  <a:schemeClr val="tx1"/>
                                </a:solidFill>
                                <a:latin typeface="Cambria Math"/>
                                <a:ea typeface="Cambria Math"/>
                              </a:rPr>
                              <m:t>1</m:t>
                            </m:r>
                          </m:e>
                        </m:d>
                        <m:r>
                          <a:rPr lang="ar-EG"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2</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(2)+</m:t>
                        </m:r>
                        <m:sSub>
                          <m:sSubPr>
                            <m:ctrlPr>
                              <a:rPr lang="en-US" sz="1700" b="0" i="1">
                                <a:solidFill>
                                  <a:schemeClr val="tx1"/>
                                </a:solidFill>
                                <a:latin typeface="Cambria Math" panose="02040503050406030204" pitchFamily="18" charset="0"/>
                                <a:ea typeface="Cambria Math"/>
                              </a:rPr>
                            </m:ctrlPr>
                          </m:sSubPr>
                          <m:e>
                            <m:r>
                              <a:rPr lang="ar-EG" sz="1700" b="0" i="1">
                                <a:solidFill>
                                  <a:schemeClr val="tx1"/>
                                </a:solidFill>
                                <a:latin typeface="Cambria Math"/>
                                <a:ea typeface="Cambria Math"/>
                              </a:rPr>
                              <m:t>𝛼</m:t>
                            </m:r>
                          </m:e>
                          <m:sub>
                            <m:r>
                              <a:rPr lang="de-DE" sz="1700" b="0" i="1" smtClean="0">
                                <a:solidFill>
                                  <a:schemeClr val="tx1"/>
                                </a:solidFill>
                                <a:latin typeface="Cambria Math"/>
                                <a:ea typeface="Cambria Math"/>
                              </a:rPr>
                              <m:t>3</m:t>
                            </m:r>
                          </m:sub>
                        </m:sSub>
                        <m:r>
                          <a:rPr lang="ar-EG" sz="1700" b="0" i="1">
                            <a:solidFill>
                              <a:schemeClr val="tx1"/>
                            </a:solidFill>
                            <a:latin typeface="Cambria Math"/>
                            <a:ea typeface="Cambria Math"/>
                          </a:rPr>
                          <m:t>∙</m:t>
                        </m:r>
                        <m:r>
                          <a:rPr lang="en-US" sz="1700" b="0" i="1">
                            <a:solidFill>
                              <a:schemeClr val="tx1"/>
                            </a:solidFill>
                            <a:latin typeface="Cambria Math"/>
                            <a:ea typeface="Cambria Math"/>
                          </a:rPr>
                          <m:t>𝑃</m:t>
                        </m:r>
                        <m:r>
                          <a:rPr lang="en-US" sz="1700" b="0" i="1">
                            <a:solidFill>
                              <a:schemeClr val="tx1"/>
                            </a:solidFill>
                            <a:latin typeface="Cambria Math"/>
                            <a:ea typeface="Cambria Math"/>
                          </a:rPr>
                          <m:t>(3)</m:t>
                        </m:r>
                      </m:num>
                      <m:den>
                        <m:r>
                          <a:rPr lang="ar-EG" sz="1700" b="0" i="1">
                            <a:solidFill>
                              <a:schemeClr val="tx1"/>
                            </a:solidFill>
                            <a:latin typeface="Cambria Math"/>
                            <a:ea typeface="Cambria Math"/>
                          </a:rPr>
                          <m:t>1+</m:t>
                        </m:r>
                        <m:r>
                          <a:rPr lang="en-US" sz="1700" b="0" i="1">
                            <a:solidFill>
                              <a:schemeClr val="tx1"/>
                            </a:solidFill>
                            <a:latin typeface="Cambria Math"/>
                            <a:ea typeface="Cambria Math"/>
                          </a:rPr>
                          <m:t>𝑃</m:t>
                        </m:r>
                        <m:r>
                          <a:rPr lang="en-US" sz="1700" b="0" i="1">
                            <a:solidFill>
                              <a:schemeClr val="tx1"/>
                            </a:solidFill>
                            <a:latin typeface="Cambria Math"/>
                            <a:ea typeface="Cambria Math"/>
                          </a:rPr>
                          <m:t>(0)⋅</m:t>
                        </m:r>
                        <m:d>
                          <m:dPr>
                            <m:ctrlPr>
                              <a:rPr lang="ar-EG" sz="1700" b="0" i="1">
                                <a:solidFill>
                                  <a:schemeClr val="tx1"/>
                                </a:solidFill>
                                <a:latin typeface="Cambria Math" panose="02040503050406030204" pitchFamily="18" charset="0"/>
                                <a:ea typeface="Cambria Math"/>
                              </a:rPr>
                            </m:ctrlPr>
                          </m:dPr>
                          <m:e>
                            <m:sSub>
                              <m:sSubPr>
                                <m:ctrlPr>
                                  <a:rPr lang="ar-EG"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𝐶</m:t>
                                </m:r>
                              </m:e>
                              <m:sub>
                                <m:r>
                                  <a:rPr lang="en-US" sz="1700" b="0" i="1">
                                    <a:solidFill>
                                      <a:schemeClr val="tx1"/>
                                    </a:solidFill>
                                    <a:latin typeface="Cambria Math"/>
                                    <a:ea typeface="Cambria Math"/>
                                  </a:rPr>
                                  <m:t>𝑡</m:t>
                                </m:r>
                              </m:sub>
                            </m:sSub>
                            <m:r>
                              <a:rPr lang="ar-EG" sz="1700" b="0" i="1">
                                <a:solidFill>
                                  <a:schemeClr val="tx1"/>
                                </a:solidFill>
                                <a:latin typeface="Cambria Math"/>
                                <a:ea typeface="Cambria Math"/>
                              </a:rPr>
                              <m:t>−1</m:t>
                            </m:r>
                          </m:e>
                        </m:d>
                      </m:den>
                    </m:f>
                  </m:oMath>
                </a14:m>
                <a:r>
                  <a:rPr lang="ar-EG" sz="1700" b="0" dirty="0">
                    <a:solidFill>
                      <a:schemeClr val="tx1"/>
                    </a:solidFill>
                  </a:rPr>
                  <a:t>	</a:t>
                </a:r>
              </a:p>
              <a:p>
                <a:r>
                  <a:rPr lang="en-US" sz="1700" b="0" dirty="0">
                    <a:solidFill>
                      <a:schemeClr val="tx1"/>
                    </a:solidFill>
                  </a:rPr>
                  <a:t>For optimum frame length</a:t>
                </a:r>
              </a:p>
              <a:p>
                <a:pPr marL="0" indent="0">
                  <a:buNone/>
                </a:pPr>
                <a:r>
                  <a:rPr lang="en-US" sz="1700" b="0" dirty="0">
                    <a:solidFill>
                      <a:schemeClr val="tx1"/>
                    </a:solidFill>
                    <a:ea typeface="Cambria Math"/>
                  </a:rPr>
                  <a:t>          </a:t>
                </a:r>
                <a14:m>
                  <m:oMath xmlns:m="http://schemas.openxmlformats.org/officeDocument/2006/math">
                    <m:f>
                      <m:fPr>
                        <m:ctrlPr>
                          <a:rPr lang="en-US" sz="1700" b="0" i="1">
                            <a:solidFill>
                              <a:schemeClr val="tx1"/>
                            </a:solidFill>
                            <a:latin typeface="Cambria Math" panose="02040503050406030204" pitchFamily="18" charset="0"/>
                            <a:ea typeface="Cambria Math"/>
                          </a:rPr>
                        </m:ctrlPr>
                      </m:fPr>
                      <m:num>
                        <m:r>
                          <a:rPr lang="en-US" sz="1700" b="0" i="1">
                            <a:solidFill>
                              <a:schemeClr val="tx1"/>
                            </a:solidFill>
                            <a:latin typeface="Cambria Math"/>
                            <a:ea typeface="Cambria Math"/>
                          </a:rPr>
                          <m:t>𝜕</m:t>
                        </m:r>
                        <m:sSub>
                          <m:sSubPr>
                            <m:ctrlPr>
                              <a:rPr lang="en-US" sz="1700" b="0" i="1">
                                <a:solidFill>
                                  <a:schemeClr val="tx1"/>
                                </a:solidFill>
                                <a:latin typeface="Cambria Math" panose="02040503050406030204" pitchFamily="18" charset="0"/>
                                <a:ea typeface="Cambria Math"/>
                              </a:rPr>
                            </m:ctrlPr>
                          </m:sSubPr>
                          <m:e>
                            <m:r>
                              <a:rPr lang="en-US" sz="1700" b="0" i="1">
                                <a:solidFill>
                                  <a:schemeClr val="tx1"/>
                                </a:solidFill>
                                <a:latin typeface="Cambria Math"/>
                                <a:ea typeface="Cambria Math"/>
                              </a:rPr>
                              <m:t>𝜂</m:t>
                            </m:r>
                          </m:e>
                          <m:sub>
                            <m:r>
                              <a:rPr lang="de-DE" sz="1700" b="0" i="1">
                                <a:solidFill>
                                  <a:schemeClr val="tx1"/>
                                </a:solidFill>
                                <a:latin typeface="Cambria Math"/>
                                <a:ea typeface="Cambria Math"/>
                              </a:rPr>
                              <m:t>𝑇</m:t>
                            </m:r>
                            <m:r>
                              <a:rPr lang="de-DE" sz="1700" b="0" i="1" smtClean="0">
                                <a:solidFill>
                                  <a:schemeClr val="tx1"/>
                                </a:solidFill>
                                <a:latin typeface="Cambria Math" panose="02040503050406030204" pitchFamily="18" charset="0"/>
                                <a:ea typeface="Cambria Math"/>
                              </a:rPr>
                              <m:t>𝐴</m:t>
                            </m:r>
                            <m:r>
                              <a:rPr lang="de-DE" sz="1700" b="0" i="1" smtClean="0">
                                <a:solidFill>
                                  <a:schemeClr val="tx1"/>
                                </a:solidFill>
                                <a:latin typeface="Cambria Math"/>
                                <a:ea typeface="Cambria Math"/>
                              </a:rPr>
                              <m:t>𝑀𝐶𝑅</m:t>
                            </m:r>
                            <m:r>
                              <a:rPr lang="de-DE" sz="1700" b="0" i="1" smtClean="0">
                                <a:solidFill>
                                  <a:schemeClr val="tx1"/>
                                </a:solidFill>
                                <a:latin typeface="Cambria Math" panose="02040503050406030204" pitchFamily="18" charset="0"/>
                                <a:ea typeface="Cambria Math"/>
                              </a:rPr>
                              <m:t>𝐶</m:t>
                            </m:r>
                          </m:sub>
                        </m:sSub>
                      </m:num>
                      <m:den>
                        <m:r>
                          <a:rPr lang="en-US" sz="1700" b="0" i="1">
                            <a:solidFill>
                              <a:schemeClr val="tx1"/>
                            </a:solidFill>
                            <a:latin typeface="Cambria Math"/>
                            <a:ea typeface="Cambria Math"/>
                          </a:rPr>
                          <m:t>𝜕</m:t>
                        </m:r>
                        <m:r>
                          <a:rPr lang="de-DE" sz="1700" b="0" i="1">
                            <a:solidFill>
                              <a:schemeClr val="tx1"/>
                            </a:solidFill>
                            <a:latin typeface="Cambria Math"/>
                            <a:ea typeface="Cambria Math"/>
                          </a:rPr>
                          <m:t>𝐿</m:t>
                        </m:r>
                      </m:den>
                    </m:f>
                    <m:r>
                      <a:rPr lang="de-DE" sz="1700" b="0" i="1">
                        <a:solidFill>
                          <a:schemeClr val="tx1"/>
                        </a:solidFill>
                        <a:latin typeface="Cambria Math"/>
                        <a:ea typeface="Cambria Math"/>
                      </a:rPr>
                      <m:t>=0</m:t>
                    </m:r>
                  </m:oMath>
                </a14:m>
                <a:endParaRPr lang="de-DE" sz="1700" b="0" dirty="0">
                  <a:solidFill>
                    <a:schemeClr val="tx1"/>
                  </a:solidFill>
                  <a:ea typeface="Cambria Math"/>
                </a:endParaRPr>
              </a:p>
              <a:p>
                <a:endParaRPr lang="en-US" sz="1600" dirty="0">
                  <a:solidFill>
                    <a:schemeClr val="tx1"/>
                  </a:solidFill>
                </a:endParaRPr>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4"/>
                <a:stretch>
                  <a:fillRect l="-296" t="-246"/>
                </a:stretch>
              </a:blipFill>
            </p:spPr>
            <p:txBody>
              <a:bodyPr/>
              <a:lstStyle/>
              <a:p>
                <a:r>
                  <a:rPr lang="en-US">
                    <a:noFill/>
                  </a:rPr>
                  <a:t> </a:t>
                </a:r>
              </a:p>
            </p:txBody>
          </p:sp>
        </mc:Fallback>
      </mc:AlternateContent>
      <p:cxnSp>
        <p:nvCxnSpPr>
          <p:cNvPr id="35" name="Gerade Verbindung mit Pfeil 29">
            <a:extLst>
              <a:ext uri="{FF2B5EF4-FFF2-40B4-BE49-F238E27FC236}">
                <a16:creationId xmlns:a16="http://schemas.microsoft.com/office/drawing/2014/main" id="{6AC7B3C1-06A6-A44A-9AD1-9C077B4C6131}"/>
              </a:ext>
            </a:extLst>
          </p:cNvPr>
          <p:cNvCxnSpPr>
            <a:cxnSpLocks/>
          </p:cNvCxnSpPr>
          <p:nvPr/>
        </p:nvCxnSpPr>
        <p:spPr>
          <a:xfrm>
            <a:off x="6961927" y="3478149"/>
            <a:ext cx="349439"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Gerade Verbindung mit Pfeil 31">
            <a:extLst>
              <a:ext uri="{FF2B5EF4-FFF2-40B4-BE49-F238E27FC236}">
                <a16:creationId xmlns:a16="http://schemas.microsoft.com/office/drawing/2014/main" id="{63D021AC-0740-AC48-9CA6-EFBBE75A5466}"/>
              </a:ext>
            </a:extLst>
          </p:cNvPr>
          <p:cNvCxnSpPr/>
          <p:nvPr/>
        </p:nvCxnSpPr>
        <p:spPr>
          <a:xfrm>
            <a:off x="6135224" y="3476197"/>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feld 32">
                <a:extLst>
                  <a:ext uri="{FF2B5EF4-FFF2-40B4-BE49-F238E27FC236}">
                    <a16:creationId xmlns:a16="http://schemas.microsoft.com/office/drawing/2014/main" id="{E8F79B95-426F-724D-BA49-4DF6F609EFF6}"/>
                  </a:ext>
                </a:extLst>
              </p:cNvPr>
              <p:cNvSpPr txBox="1"/>
              <p:nvPr/>
            </p:nvSpPr>
            <p:spPr>
              <a:xfrm>
                <a:off x="6293720" y="323870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dirty="0">
                  <a:solidFill>
                    <a:schemeClr val="tx2">
                      <a:lumMod val="50000"/>
                    </a:schemeClr>
                  </a:solidFill>
                  <a:latin typeface="Calibri" panose="020F0502020204030204" pitchFamily="34" charset="0"/>
                </a:endParaRPr>
              </a:p>
            </p:txBody>
          </p:sp>
        </mc:Choice>
        <mc:Fallback xmlns="">
          <p:sp>
            <p:nvSpPr>
              <p:cNvPr id="37" name="Textfeld 32">
                <a:extLst>
                  <a:ext uri="{FF2B5EF4-FFF2-40B4-BE49-F238E27FC236}">
                    <a16:creationId xmlns:a16="http://schemas.microsoft.com/office/drawing/2014/main" id="{E8F79B95-426F-724D-BA49-4DF6F609EFF6}"/>
                  </a:ext>
                </a:extLst>
              </p:cNvPr>
              <p:cNvSpPr txBox="1">
                <a:spLocks noRot="1" noChangeAspect="1" noMove="1" noResize="1" noEditPoints="1" noAdjustHandles="1" noChangeArrowheads="1" noChangeShapeType="1" noTextEdit="1"/>
              </p:cNvSpPr>
              <p:nvPr/>
            </p:nvSpPr>
            <p:spPr>
              <a:xfrm>
                <a:off x="6293720" y="3238706"/>
                <a:ext cx="317639" cy="2765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33">
                <a:extLst>
                  <a:ext uri="{FF2B5EF4-FFF2-40B4-BE49-F238E27FC236}">
                    <a16:creationId xmlns:a16="http://schemas.microsoft.com/office/drawing/2014/main" id="{A77BA082-C139-5343-A3B3-4108FD00872F}"/>
                  </a:ext>
                </a:extLst>
              </p:cNvPr>
              <p:cNvSpPr txBox="1"/>
              <p:nvPr/>
            </p:nvSpPr>
            <p:spPr>
              <a:xfrm>
                <a:off x="6991428" y="3215926"/>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dirty="0">
                  <a:latin typeface="Calibri" panose="020F0502020204030204" pitchFamily="34" charset="0"/>
                </a:endParaRPr>
              </a:p>
            </p:txBody>
          </p:sp>
        </mc:Choice>
        <mc:Fallback xmlns="">
          <p:sp>
            <p:nvSpPr>
              <p:cNvPr id="38" name="Textfeld 33">
                <a:extLst>
                  <a:ext uri="{FF2B5EF4-FFF2-40B4-BE49-F238E27FC236}">
                    <a16:creationId xmlns:a16="http://schemas.microsoft.com/office/drawing/2014/main" id="{A77BA082-C139-5343-A3B3-4108FD00872F}"/>
                  </a:ext>
                </a:extLst>
              </p:cNvPr>
              <p:cNvSpPr txBox="1">
                <a:spLocks noRot="1" noChangeAspect="1" noMove="1" noResize="1" noEditPoints="1" noAdjustHandles="1" noChangeArrowheads="1" noChangeShapeType="1" noTextEdit="1"/>
              </p:cNvSpPr>
              <p:nvPr/>
            </p:nvSpPr>
            <p:spPr>
              <a:xfrm>
                <a:off x="6991428" y="3215926"/>
                <a:ext cx="317639" cy="276532"/>
              </a:xfrm>
              <a:prstGeom prst="rect">
                <a:avLst/>
              </a:prstGeom>
              <a:blipFill>
                <a:blip r:embed="rId6"/>
                <a:stretch>
                  <a:fillRect/>
                </a:stretch>
              </a:blipFill>
            </p:spPr>
            <p:txBody>
              <a:bodyPr/>
              <a:lstStyle/>
              <a:p>
                <a:r>
                  <a:rPr lang="en-US">
                    <a:noFill/>
                  </a:rPr>
                  <a:t> </a:t>
                </a:r>
              </a:p>
            </p:txBody>
          </p:sp>
        </mc:Fallback>
      </mc:AlternateContent>
      <p:sp>
        <p:nvSpPr>
          <p:cNvPr id="39" name="Rectangle 4">
            <a:extLst>
              <a:ext uri="{FF2B5EF4-FFF2-40B4-BE49-F238E27FC236}">
                <a16:creationId xmlns:a16="http://schemas.microsoft.com/office/drawing/2014/main" id="{0338DEBE-2D6D-154C-BCAF-BD70C5C7C4D7}"/>
              </a:ext>
            </a:extLst>
          </p:cNvPr>
          <p:cNvSpPr/>
          <p:nvPr/>
        </p:nvSpPr>
        <p:spPr>
          <a:xfrm>
            <a:off x="6083122" y="2885682"/>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0" name="Rectangle 30">
            <a:extLst>
              <a:ext uri="{FF2B5EF4-FFF2-40B4-BE49-F238E27FC236}">
                <a16:creationId xmlns:a16="http://schemas.microsoft.com/office/drawing/2014/main" id="{2FFDB559-2EBF-D940-87EC-13612D4255A4}"/>
              </a:ext>
            </a:extLst>
          </p:cNvPr>
          <p:cNvSpPr/>
          <p:nvPr/>
        </p:nvSpPr>
        <p:spPr>
          <a:xfrm>
            <a:off x="6702815" y="2885682"/>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41" name="Rectangle 31">
            <a:extLst>
              <a:ext uri="{FF2B5EF4-FFF2-40B4-BE49-F238E27FC236}">
                <a16:creationId xmlns:a16="http://schemas.microsoft.com/office/drawing/2014/main" id="{782F58B1-64F4-534F-915A-3F6D110F9F36}"/>
              </a:ext>
            </a:extLst>
          </p:cNvPr>
          <p:cNvSpPr/>
          <p:nvPr/>
        </p:nvSpPr>
        <p:spPr>
          <a:xfrm>
            <a:off x="6914844" y="2885682"/>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42" name="Rectangle 33">
            <a:extLst>
              <a:ext uri="{FF2B5EF4-FFF2-40B4-BE49-F238E27FC236}">
                <a16:creationId xmlns:a16="http://schemas.microsoft.com/office/drawing/2014/main" id="{7BD8EF97-5A65-0B4D-8529-22CC83ECDF7C}"/>
              </a:ext>
            </a:extLst>
          </p:cNvPr>
          <p:cNvSpPr/>
          <p:nvPr/>
        </p:nvSpPr>
        <p:spPr>
          <a:xfrm>
            <a:off x="7922282" y="2890865"/>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43" name="Gerade Verbindung mit Pfeil 29">
            <a:extLst>
              <a:ext uri="{FF2B5EF4-FFF2-40B4-BE49-F238E27FC236}">
                <a16:creationId xmlns:a16="http://schemas.microsoft.com/office/drawing/2014/main" id="{5A69FD99-F5B6-5042-8C36-BB271039BDD1}"/>
              </a:ext>
            </a:extLst>
          </p:cNvPr>
          <p:cNvCxnSpPr/>
          <p:nvPr/>
        </p:nvCxnSpPr>
        <p:spPr>
          <a:xfrm>
            <a:off x="6686555" y="3476197"/>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33">
                <a:extLst>
                  <a:ext uri="{FF2B5EF4-FFF2-40B4-BE49-F238E27FC236}">
                    <a16:creationId xmlns:a16="http://schemas.microsoft.com/office/drawing/2014/main" id="{A22562FB-0A53-334D-B3A2-A914E2EA6416}"/>
                  </a:ext>
                </a:extLst>
              </p:cNvPr>
              <p:cNvSpPr txBox="1"/>
              <p:nvPr/>
            </p:nvSpPr>
            <p:spPr>
              <a:xfrm>
                <a:off x="6667233" y="3213974"/>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44" name="Textfeld 33">
                <a:extLst>
                  <a:ext uri="{FF2B5EF4-FFF2-40B4-BE49-F238E27FC236}">
                    <a16:creationId xmlns:a16="http://schemas.microsoft.com/office/drawing/2014/main" id="{A22562FB-0A53-334D-B3A2-A914E2EA6416}"/>
                  </a:ext>
                </a:extLst>
              </p:cNvPr>
              <p:cNvSpPr txBox="1">
                <a:spLocks noRot="1" noChangeAspect="1" noMove="1" noResize="1" noEditPoints="1" noAdjustHandles="1" noChangeArrowheads="1" noChangeShapeType="1" noTextEdit="1"/>
              </p:cNvSpPr>
              <p:nvPr/>
            </p:nvSpPr>
            <p:spPr>
              <a:xfrm>
                <a:off x="6667233" y="3213974"/>
                <a:ext cx="317639" cy="276532"/>
              </a:xfrm>
              <a:prstGeom prst="rect">
                <a:avLst/>
              </a:prstGeom>
              <a:blipFill>
                <a:blip r:embed="rId7"/>
                <a:stretch>
                  <a:fillRect/>
                </a:stretch>
              </a:blipFill>
            </p:spPr>
            <p:txBody>
              <a:bodyPr/>
              <a:lstStyle/>
              <a:p>
                <a:r>
                  <a:rPr lang="en-US">
                    <a:noFill/>
                  </a:rPr>
                  <a:t> </a:t>
                </a:r>
              </a:p>
            </p:txBody>
          </p:sp>
        </mc:Fallback>
      </mc:AlternateContent>
      <p:sp>
        <p:nvSpPr>
          <p:cNvPr id="45" name="Pfeil nach unten 56">
            <a:extLst>
              <a:ext uri="{FF2B5EF4-FFF2-40B4-BE49-F238E27FC236}">
                <a16:creationId xmlns:a16="http://schemas.microsoft.com/office/drawing/2014/main" id="{7E3DBB4E-7E56-6149-9930-FB0DB144B66D}"/>
              </a:ext>
            </a:extLst>
          </p:cNvPr>
          <p:cNvSpPr/>
          <p:nvPr/>
        </p:nvSpPr>
        <p:spPr>
          <a:xfrm>
            <a:off x="6590806" y="2172228"/>
            <a:ext cx="648072" cy="61917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6C1934F-CF4E-0F45-B440-EA25A825CD23}"/>
                  </a:ext>
                </a:extLst>
              </p:cNvPr>
              <p:cNvSpPr/>
              <p:nvPr/>
            </p:nvSpPr>
            <p:spPr>
              <a:xfrm>
                <a:off x="7460981" y="2245777"/>
                <a:ext cx="126553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𝑠</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𝑐</m:t>
                          </m:r>
                        </m:sub>
                      </m:sSub>
                      <m:r>
                        <a:rPr lang="de-DE" sz="1600" i="1">
                          <a:solidFill>
                            <a:schemeClr val="tx2">
                              <a:lumMod val="50000"/>
                            </a:schemeClr>
                          </a:solidFill>
                          <a:latin typeface="Cambria Math" panose="02040503050406030204" pitchFamily="18" charset="0"/>
                          <a:ea typeface="Cambria Math" panose="02040503050406030204" pitchFamily="18" charset="0"/>
                        </a:rPr>
                        <m:t>&gt;</m:t>
                      </m:r>
                      <m:sSub>
                        <m:sSubPr>
                          <m:ctrlPr>
                            <a:rPr lang="de-DE" sz="1600" b="0" i="1" smtClean="0">
                              <a:solidFill>
                                <a:schemeClr val="tx2">
                                  <a:lumMod val="50000"/>
                                </a:schemeClr>
                              </a:solidFill>
                              <a:latin typeface="Cambria Math" panose="02040503050406030204" pitchFamily="18" charset="0"/>
                            </a:rPr>
                          </m:ctrlPr>
                        </m:sSubPr>
                        <m:e>
                          <m:r>
                            <a:rPr lang="de-DE" sz="1600" b="0" i="1" smtClean="0">
                              <a:solidFill>
                                <a:schemeClr val="tx2">
                                  <a:lumMod val="50000"/>
                                </a:schemeClr>
                              </a:solidFill>
                              <a:latin typeface="Cambria Math" panose="02040503050406030204" pitchFamily="18" charset="0"/>
                            </a:rPr>
                            <m:t>𝑡</m:t>
                          </m:r>
                        </m:e>
                        <m:sub>
                          <m:r>
                            <a:rPr lang="de-DE" sz="1600" b="0" i="1" smtClean="0">
                              <a:solidFill>
                                <a:schemeClr val="tx2">
                                  <a:lumMod val="50000"/>
                                </a:schemeClr>
                              </a:solidFill>
                              <a:latin typeface="Cambria Math" panose="02040503050406030204" pitchFamily="18" charset="0"/>
                            </a:rPr>
                            <m:t>𝑒</m:t>
                          </m:r>
                        </m:sub>
                      </m:sSub>
                    </m:oMath>
                  </m:oMathPara>
                </a14:m>
                <a:endParaRPr lang="en-US" sz="1600" i="1" dirty="0">
                  <a:solidFill>
                    <a:schemeClr val="tx2">
                      <a:lumMod val="50000"/>
                    </a:schemeClr>
                  </a:solidFill>
                  <a:latin typeface="Calibri" panose="020F0502020204030204" pitchFamily="34" charset="0"/>
                </a:endParaRPr>
              </a:p>
            </p:txBody>
          </p:sp>
        </mc:Choice>
        <mc:Fallback xmlns="">
          <p:sp>
            <p:nvSpPr>
              <p:cNvPr id="47" name="Rectangle 46">
                <a:extLst>
                  <a:ext uri="{FF2B5EF4-FFF2-40B4-BE49-F238E27FC236}">
                    <a16:creationId xmlns:a16="http://schemas.microsoft.com/office/drawing/2014/main" id="{86C1934F-CF4E-0F45-B440-EA25A825CD23}"/>
                  </a:ext>
                </a:extLst>
              </p:cNvPr>
              <p:cNvSpPr>
                <a:spLocks noRot="1" noChangeAspect="1" noMove="1" noResize="1" noEditPoints="1" noAdjustHandles="1" noChangeArrowheads="1" noChangeShapeType="1" noTextEdit="1"/>
              </p:cNvSpPr>
              <p:nvPr/>
            </p:nvSpPr>
            <p:spPr>
              <a:xfrm>
                <a:off x="7460981" y="2245777"/>
                <a:ext cx="1265539" cy="338554"/>
              </a:xfrm>
              <a:prstGeom prst="rect">
                <a:avLst/>
              </a:prstGeom>
              <a:blipFill>
                <a:blip r:embed="rId8"/>
                <a:stretch>
                  <a:fillRect/>
                </a:stretch>
              </a:blipFill>
            </p:spPr>
            <p:txBody>
              <a:bodyPr/>
              <a:lstStyle/>
              <a:p>
                <a:r>
                  <a:rPr lang="en-US">
                    <a:noFill/>
                  </a:rPr>
                  <a:t> </a:t>
                </a:r>
              </a:p>
            </p:txBody>
          </p:sp>
        </mc:Fallback>
      </mc:AlternateContent>
      <p:sp>
        <p:nvSpPr>
          <p:cNvPr id="48" name="Rectangle 33">
            <a:extLst>
              <a:ext uri="{FF2B5EF4-FFF2-40B4-BE49-F238E27FC236}">
                <a16:creationId xmlns:a16="http://schemas.microsoft.com/office/drawing/2014/main" id="{39F07C79-B0CD-2347-AD77-FE4EF140DCD1}"/>
              </a:ext>
            </a:extLst>
          </p:cNvPr>
          <p:cNvSpPr/>
          <p:nvPr/>
        </p:nvSpPr>
        <p:spPr>
          <a:xfrm>
            <a:off x="7325158" y="2890866"/>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49" name="Rectangle 4">
            <a:extLst>
              <a:ext uri="{FF2B5EF4-FFF2-40B4-BE49-F238E27FC236}">
                <a16:creationId xmlns:a16="http://schemas.microsoft.com/office/drawing/2014/main" id="{C19EBD11-7294-CD4F-8C37-A797424D224D}"/>
              </a:ext>
            </a:extLst>
          </p:cNvPr>
          <p:cNvSpPr/>
          <p:nvPr/>
        </p:nvSpPr>
        <p:spPr>
          <a:xfrm>
            <a:off x="5485344" y="2885681"/>
            <a:ext cx="625316"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nvGrpSpPr>
          <p:cNvPr id="50" name="Group 9">
            <a:extLst>
              <a:ext uri="{FF2B5EF4-FFF2-40B4-BE49-F238E27FC236}">
                <a16:creationId xmlns:a16="http://schemas.microsoft.com/office/drawing/2014/main" id="{B2B284CC-521B-4C4F-9E7A-EE54837939F6}"/>
              </a:ext>
            </a:extLst>
          </p:cNvPr>
          <p:cNvGrpSpPr/>
          <p:nvPr/>
        </p:nvGrpSpPr>
        <p:grpSpPr>
          <a:xfrm>
            <a:off x="4849180" y="1367844"/>
            <a:ext cx="3899284" cy="345213"/>
            <a:chOff x="5004048" y="1484784"/>
            <a:chExt cx="2160240" cy="360040"/>
          </a:xfrm>
        </p:grpSpPr>
        <p:sp>
          <p:nvSpPr>
            <p:cNvPr id="51" name="Rectangle 4">
              <a:extLst>
                <a:ext uri="{FF2B5EF4-FFF2-40B4-BE49-F238E27FC236}">
                  <a16:creationId xmlns:a16="http://schemas.microsoft.com/office/drawing/2014/main" id="{1B40A6B3-03F9-F542-BB57-44E84377B943}"/>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52" name="Rectangle 29">
              <a:extLst>
                <a:ext uri="{FF2B5EF4-FFF2-40B4-BE49-F238E27FC236}">
                  <a16:creationId xmlns:a16="http://schemas.microsoft.com/office/drawing/2014/main" id="{549757A4-9ADC-3D4D-A6A8-7C65E332E9C6}"/>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2</a:t>
              </a:r>
              <a:endParaRPr lang="en-CA" b="0" baseline="-25000" dirty="0">
                <a:solidFill>
                  <a:schemeClr val="tx1">
                    <a:lumMod val="95000"/>
                    <a:lumOff val="5000"/>
                  </a:schemeClr>
                </a:solidFill>
                <a:latin typeface="Calibri" panose="020F0502020204030204" pitchFamily="34" charset="0"/>
              </a:endParaRPr>
            </a:p>
          </p:txBody>
        </p:sp>
        <p:sp>
          <p:nvSpPr>
            <p:cNvPr id="53" name="Rectangle 30">
              <a:extLst>
                <a:ext uri="{FF2B5EF4-FFF2-40B4-BE49-F238E27FC236}">
                  <a16:creationId xmlns:a16="http://schemas.microsoft.com/office/drawing/2014/main" id="{FA4CB688-0855-984C-AF08-4CB359C8F43B}"/>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54" name="Rectangle 31">
              <a:extLst>
                <a:ext uri="{FF2B5EF4-FFF2-40B4-BE49-F238E27FC236}">
                  <a16:creationId xmlns:a16="http://schemas.microsoft.com/office/drawing/2014/main" id="{D4905483-3BD6-4B44-B073-AE06799BDFAC}"/>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4</a:t>
              </a:r>
              <a:endParaRPr lang="en-CA" b="0" baseline="-25000" dirty="0">
                <a:solidFill>
                  <a:schemeClr val="tx1">
                    <a:lumMod val="95000"/>
                    <a:lumOff val="5000"/>
                  </a:schemeClr>
                </a:solidFill>
                <a:latin typeface="Calibri" panose="020F0502020204030204" pitchFamily="34" charset="0"/>
              </a:endParaRPr>
            </a:p>
          </p:txBody>
        </p:sp>
        <p:sp>
          <p:nvSpPr>
            <p:cNvPr id="55" name="Rectangle 32">
              <a:extLst>
                <a:ext uri="{FF2B5EF4-FFF2-40B4-BE49-F238E27FC236}">
                  <a16:creationId xmlns:a16="http://schemas.microsoft.com/office/drawing/2014/main" id="{2A5A431A-F9DA-214C-BA54-100904CEFB4D}"/>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C</a:t>
              </a:r>
              <a:r>
                <a:rPr lang="de-DE" b="0" baseline="-25000" dirty="0">
                  <a:solidFill>
                    <a:schemeClr val="tx1">
                      <a:lumMod val="95000"/>
                      <a:lumOff val="5000"/>
                    </a:schemeClr>
                  </a:solidFill>
                  <a:latin typeface="Calibri" panose="020F0502020204030204" pitchFamily="34" charset="0"/>
                </a:rPr>
                <a:t>3</a:t>
              </a:r>
              <a:endParaRPr lang="en-CA" b="0" baseline="-25000" dirty="0">
                <a:solidFill>
                  <a:schemeClr val="tx1">
                    <a:lumMod val="95000"/>
                    <a:lumOff val="5000"/>
                  </a:schemeClr>
                </a:solidFill>
                <a:latin typeface="Calibri" panose="020F0502020204030204" pitchFamily="34" charset="0"/>
              </a:endParaRPr>
            </a:p>
          </p:txBody>
        </p:sp>
        <p:sp>
          <p:nvSpPr>
            <p:cNvPr id="56" name="Rectangle 33">
              <a:extLst>
                <a:ext uri="{FF2B5EF4-FFF2-40B4-BE49-F238E27FC236}">
                  <a16:creationId xmlns:a16="http://schemas.microsoft.com/office/drawing/2014/main" id="{9BBFCEFA-62DF-E247-9791-2BD0B969FA1C}"/>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57" name="Gerade Verbindung mit Pfeil 36">
            <a:extLst>
              <a:ext uri="{FF2B5EF4-FFF2-40B4-BE49-F238E27FC236}">
                <a16:creationId xmlns:a16="http://schemas.microsoft.com/office/drawing/2014/main" id="{08571E72-93F7-394C-AAE4-183691770390}"/>
              </a:ext>
            </a:extLst>
          </p:cNvPr>
          <p:cNvCxnSpPr>
            <a:cxnSpLocks/>
          </p:cNvCxnSpPr>
          <p:nvPr/>
        </p:nvCxnSpPr>
        <p:spPr>
          <a:xfrm>
            <a:off x="4848630" y="1969050"/>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feld 37">
                <a:extLst>
                  <a:ext uri="{FF2B5EF4-FFF2-40B4-BE49-F238E27FC236}">
                    <a16:creationId xmlns:a16="http://schemas.microsoft.com/office/drawing/2014/main" id="{6F6EF378-23D0-2742-B5AF-2F8702E2BF7E}"/>
                  </a:ext>
                </a:extLst>
              </p:cNvPr>
              <p:cNvSpPr txBox="1"/>
              <p:nvPr/>
            </p:nvSpPr>
            <p:spPr>
              <a:xfrm>
                <a:off x="4973537" y="1704798"/>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58" name="Textfeld 37">
                <a:extLst>
                  <a:ext uri="{FF2B5EF4-FFF2-40B4-BE49-F238E27FC236}">
                    <a16:creationId xmlns:a16="http://schemas.microsoft.com/office/drawing/2014/main" id="{6F6EF378-23D0-2742-B5AF-2F8702E2BF7E}"/>
                  </a:ext>
                </a:extLst>
              </p:cNvPr>
              <p:cNvSpPr txBox="1">
                <a:spLocks noRot="1" noChangeAspect="1" noMove="1" noResize="1" noEditPoints="1" noAdjustHandles="1" noChangeArrowheads="1" noChangeShapeType="1" noTextEdit="1"/>
              </p:cNvSpPr>
              <p:nvPr/>
            </p:nvSpPr>
            <p:spPr>
              <a:xfrm>
                <a:off x="4973537" y="1704798"/>
                <a:ext cx="317639" cy="276533"/>
              </a:xfrm>
              <a:prstGeom prst="rect">
                <a:avLst/>
              </a:prstGeom>
              <a:blipFill>
                <a:blip r:embed="rId9"/>
                <a:stretch>
                  <a:fillRect r="-19231"/>
                </a:stretch>
              </a:blipFill>
            </p:spPr>
            <p:txBody>
              <a:bodyPr/>
              <a:lstStyle/>
              <a:p>
                <a:r>
                  <a:rPr lang="en-US">
                    <a:noFill/>
                  </a:rPr>
                  <a:t> </a:t>
                </a:r>
              </a:p>
            </p:txBody>
          </p:sp>
        </mc:Fallback>
      </mc:AlternateContent>
      <p:cxnSp>
        <p:nvCxnSpPr>
          <p:cNvPr id="59" name="Gerade Verbindung mit Pfeil 36">
            <a:extLst>
              <a:ext uri="{FF2B5EF4-FFF2-40B4-BE49-F238E27FC236}">
                <a16:creationId xmlns:a16="http://schemas.microsoft.com/office/drawing/2014/main" id="{CAC41520-0268-3F4B-88FB-251B5E2ABE3E}"/>
              </a:ext>
            </a:extLst>
          </p:cNvPr>
          <p:cNvCxnSpPr>
            <a:cxnSpLocks/>
          </p:cNvCxnSpPr>
          <p:nvPr/>
        </p:nvCxnSpPr>
        <p:spPr>
          <a:xfrm>
            <a:off x="6156800" y="1966471"/>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37">
                <a:extLst>
                  <a:ext uri="{FF2B5EF4-FFF2-40B4-BE49-F238E27FC236}">
                    <a16:creationId xmlns:a16="http://schemas.microsoft.com/office/drawing/2014/main" id="{15E905EB-2825-7445-9771-D24BE668FBB5}"/>
                  </a:ext>
                </a:extLst>
              </p:cNvPr>
              <p:cNvSpPr txBox="1"/>
              <p:nvPr/>
            </p:nvSpPr>
            <p:spPr>
              <a:xfrm>
                <a:off x="6228929" y="1685139"/>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0" name="Textfeld 37">
                <a:extLst>
                  <a:ext uri="{FF2B5EF4-FFF2-40B4-BE49-F238E27FC236}">
                    <a16:creationId xmlns:a16="http://schemas.microsoft.com/office/drawing/2014/main" id="{15E905EB-2825-7445-9771-D24BE668FBB5}"/>
                  </a:ext>
                </a:extLst>
              </p:cNvPr>
              <p:cNvSpPr txBox="1">
                <a:spLocks noRot="1" noChangeAspect="1" noMove="1" noResize="1" noEditPoints="1" noAdjustHandles="1" noChangeArrowheads="1" noChangeShapeType="1" noTextEdit="1"/>
              </p:cNvSpPr>
              <p:nvPr/>
            </p:nvSpPr>
            <p:spPr>
              <a:xfrm>
                <a:off x="6228929" y="1685139"/>
                <a:ext cx="317639" cy="276533"/>
              </a:xfrm>
              <a:prstGeom prst="rect">
                <a:avLst/>
              </a:prstGeom>
              <a:blipFill>
                <a:blip r:embed="rId10"/>
                <a:stretch>
                  <a:fillRect r="-23077"/>
                </a:stretch>
              </a:blipFill>
            </p:spPr>
            <p:txBody>
              <a:bodyPr/>
              <a:lstStyle/>
              <a:p>
                <a:r>
                  <a:rPr lang="en-US">
                    <a:noFill/>
                  </a:rPr>
                  <a:t> </a:t>
                </a:r>
              </a:p>
            </p:txBody>
          </p:sp>
        </mc:Fallback>
      </mc:AlternateContent>
      <p:cxnSp>
        <p:nvCxnSpPr>
          <p:cNvPr id="61" name="Gerade Verbindung mit Pfeil 36">
            <a:extLst>
              <a:ext uri="{FF2B5EF4-FFF2-40B4-BE49-F238E27FC236}">
                <a16:creationId xmlns:a16="http://schemas.microsoft.com/office/drawing/2014/main" id="{F516333E-BF31-E147-BAB3-CD782CD4C567}"/>
              </a:ext>
            </a:extLst>
          </p:cNvPr>
          <p:cNvCxnSpPr>
            <a:cxnSpLocks/>
          </p:cNvCxnSpPr>
          <p:nvPr/>
        </p:nvCxnSpPr>
        <p:spPr>
          <a:xfrm>
            <a:off x="5499086" y="1976559"/>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feld 37">
                <a:extLst>
                  <a:ext uri="{FF2B5EF4-FFF2-40B4-BE49-F238E27FC236}">
                    <a16:creationId xmlns:a16="http://schemas.microsoft.com/office/drawing/2014/main" id="{29C5CFEC-DA7C-704F-9AEA-8E4076EFCD47}"/>
                  </a:ext>
                </a:extLst>
              </p:cNvPr>
              <p:cNvSpPr txBox="1"/>
              <p:nvPr/>
            </p:nvSpPr>
            <p:spPr>
              <a:xfrm>
                <a:off x="5623993" y="171230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62" name="Textfeld 37">
                <a:extLst>
                  <a:ext uri="{FF2B5EF4-FFF2-40B4-BE49-F238E27FC236}">
                    <a16:creationId xmlns:a16="http://schemas.microsoft.com/office/drawing/2014/main" id="{29C5CFEC-DA7C-704F-9AEA-8E4076EFCD47}"/>
                  </a:ext>
                </a:extLst>
              </p:cNvPr>
              <p:cNvSpPr txBox="1">
                <a:spLocks noRot="1" noChangeAspect="1" noMove="1" noResize="1" noEditPoints="1" noAdjustHandles="1" noChangeArrowheads="1" noChangeShapeType="1" noTextEdit="1"/>
              </p:cNvSpPr>
              <p:nvPr/>
            </p:nvSpPr>
            <p:spPr>
              <a:xfrm>
                <a:off x="5623993" y="1712307"/>
                <a:ext cx="317639" cy="276533"/>
              </a:xfrm>
              <a:prstGeom prst="rect">
                <a:avLst/>
              </a:prstGeom>
              <a:blipFill>
                <a:blip r:embed="rId11"/>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3D4ED43-2B89-E840-BC9C-9E27E14301F7}"/>
                  </a:ext>
                </a:extLst>
              </p:cNvPr>
              <p:cNvSpPr txBox="1"/>
              <p:nvPr/>
            </p:nvSpPr>
            <p:spPr>
              <a:xfrm>
                <a:off x="5331862" y="2253506"/>
                <a:ext cx="1217000" cy="349326"/>
              </a:xfrm>
              <a:prstGeom prst="rect">
                <a:avLst/>
              </a:prstGeom>
              <a:noFill/>
            </p:spPr>
            <p:txBody>
              <a:bodyPr wrap="none" rtlCol="0">
                <a:spAutoFit/>
              </a:bodyPr>
              <a:lstStyle/>
              <a:p>
                <a:r>
                  <a:rPr lang="en-US" sz="1600" dirty="0">
                    <a:solidFill>
                      <a:schemeClr val="tx1"/>
                    </a:solidFill>
                    <a:ea typeface="Cambria Math" panose="02040503050406030204" pitchFamily="18" charset="0"/>
                  </a:rPr>
                  <a:t>0</a:t>
                </a:r>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sSub>
                      <m:sSubPr>
                        <m:ctrlPr>
                          <a:rPr lang="en-US" sz="1600" i="1" smtClean="0">
                            <a:solidFill>
                              <a:schemeClr val="tx1"/>
                            </a:solidFill>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de-DE" sz="1600" b="0" i="1" smtClean="0">
                            <a:solidFill>
                              <a:schemeClr val="tx1"/>
                            </a:solidFill>
                            <a:latin typeface="Cambria Math" panose="02040503050406030204" pitchFamily="18" charset="0"/>
                            <a:ea typeface="Cambria Math" panose="02040503050406030204" pitchFamily="18" charset="0"/>
                          </a:rPr>
                          <m:t>2,3</m:t>
                        </m:r>
                      </m:sub>
                    </m:sSub>
                    <m:r>
                      <a:rPr lang="de-DE" sz="1600" b="0" i="1" smtClean="0">
                        <a:solidFill>
                          <a:schemeClr val="tx1"/>
                        </a:solidFill>
                        <a:latin typeface="Cambria Math" panose="02040503050406030204" pitchFamily="18" charset="0"/>
                        <a:ea typeface="Cambria Math" panose="02040503050406030204" pitchFamily="18" charset="0"/>
                      </a:rPr>
                      <m:t>≤1</m:t>
                    </m:r>
                  </m:oMath>
                </a14:m>
                <a:endParaRPr lang="en-US" sz="1600" dirty="0">
                  <a:solidFill>
                    <a:schemeClr val="tx1"/>
                  </a:solidFill>
                  <a:latin typeface="+mj-lt"/>
                </a:endParaRPr>
              </a:p>
            </p:txBody>
          </p:sp>
        </mc:Choice>
        <mc:Fallback xmlns="">
          <p:sp>
            <p:nvSpPr>
              <p:cNvPr id="63" name="TextBox 62">
                <a:extLst>
                  <a:ext uri="{FF2B5EF4-FFF2-40B4-BE49-F238E27FC236}">
                    <a16:creationId xmlns:a16="http://schemas.microsoft.com/office/drawing/2014/main" id="{D3D4ED43-2B89-E840-BC9C-9E27E14301F7}"/>
                  </a:ext>
                </a:extLst>
              </p:cNvPr>
              <p:cNvSpPr txBox="1">
                <a:spLocks noRot="1" noChangeAspect="1" noMove="1" noResize="1" noEditPoints="1" noAdjustHandles="1" noChangeArrowheads="1" noChangeShapeType="1" noTextEdit="1"/>
              </p:cNvSpPr>
              <p:nvPr/>
            </p:nvSpPr>
            <p:spPr>
              <a:xfrm>
                <a:off x="5331862" y="2253506"/>
                <a:ext cx="1217000" cy="349326"/>
              </a:xfrm>
              <a:prstGeom prst="rect">
                <a:avLst/>
              </a:prstGeom>
              <a:blipFill>
                <a:blip r:embed="rId12"/>
                <a:stretch>
                  <a:fillRect l="-3125" b="-13793"/>
                </a:stretch>
              </a:blipFill>
            </p:spPr>
            <p:txBody>
              <a:bodyPr/>
              <a:lstStyle/>
              <a:p>
                <a:r>
                  <a:rPr lang="en-US">
                    <a:noFill/>
                  </a:rPr>
                  <a:t> </a:t>
                </a:r>
              </a:p>
            </p:txBody>
          </p:sp>
        </mc:Fallback>
      </mc:AlternateContent>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solidFill>
                <a:srgbClr val="00406F"/>
              </a:solidFill>
            </a:endParaRP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7570089-6CAD-014A-A58B-4ECBFD5067A5}"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rPr>
                  <a:t>After simplifications</a:t>
                </a:r>
                <a:r>
                  <a:rPr lang="en-US" dirty="0">
                    <a:solidFill>
                      <a:schemeClr val="tx1"/>
                    </a:solidFill>
                  </a:rPr>
                  <a:t>:</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xmlns="">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9">
                <a:extLst>
                  <a:ext uri="{FF2B5EF4-FFF2-40B4-BE49-F238E27FC236}">
                    <a16:creationId xmlns:a16="http://schemas.microsoft.com/office/drawing/2014/main" id="{D73F4B9D-2978-6748-BFC1-FF7058EF0191}"/>
                  </a:ext>
                </a:extLst>
              </p:cNvPr>
              <p:cNvSpPr txBox="1"/>
              <p:nvPr/>
            </p:nvSpPr>
            <p:spPr>
              <a:xfrm>
                <a:off x="4342125"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342125" y="2082334"/>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C5A3065-9947-AB43-B294-255407900F7A}"/>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3122364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3999706752"/>
              </p:ext>
            </p:extLst>
          </p:nvPr>
        </p:nvGraphicFramePr>
        <p:xfrm>
          <a:off x="466725" y="2420888"/>
          <a:ext cx="3927636" cy="33123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225567210"/>
              </p:ext>
            </p:extLst>
          </p:nvPr>
        </p:nvGraphicFramePr>
        <p:xfrm>
          <a:off x="4538823" y="2420888"/>
          <a:ext cx="4105275" cy="3312368"/>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71" y="2852936"/>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5477" y="2852936"/>
            <a:ext cx="3959355" cy="2768600"/>
          </a:xfrm>
          <a:prstGeom prst="rect">
            <a:avLst/>
          </a:prstGeom>
        </p:spPr>
      </p:pic>
      <p:sp>
        <p:nvSpPr>
          <p:cNvPr id="12" name="TextBox 11">
            <a:extLst>
              <a:ext uri="{FF2B5EF4-FFF2-40B4-BE49-F238E27FC236}">
                <a16:creationId xmlns:a16="http://schemas.microsoft.com/office/drawing/2014/main" id="{55BFD6B5-2F3B-3D42-983F-693EE504D712}"/>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270734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r>
              <a:rPr lang="en-US" sz="2000" baseline="30000" dirty="0">
                <a:solidFill>
                  <a:srgbClr val="00406F"/>
                </a:solidFill>
              </a:rPr>
              <a:t>[13]</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B987953-7BAF-1C47-B1B0-04978FA16B83}"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564904"/>
            <a:ext cx="7855649" cy="3138155"/>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EA160FE0-15F0-0E45-8894-8C5290A6F99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[13]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2016</a:t>
            </a:r>
            <a:endParaRPr lang="en-CA" sz="1000" i="1" dirty="0">
              <a:latin typeface="Calibri" panose="020F0502020204030204" pitchFamily="34" charset="0"/>
            </a:endParaRPr>
          </a:p>
        </p:txBody>
      </p:sp>
    </p:spTree>
    <p:extLst>
      <p:ext uri="{BB962C8B-B14F-4D97-AF65-F5344CB8AC3E}">
        <p14:creationId xmlns:p14="http://schemas.microsoft.com/office/powerpoint/2010/main" val="114099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
        <p:nvSpPr>
          <p:cNvPr id="48" name="Datumsplatzhalter 1">
            <a:extLst>
              <a:ext uri="{FF2B5EF4-FFF2-40B4-BE49-F238E27FC236}">
                <a16:creationId xmlns:a16="http://schemas.microsoft.com/office/drawing/2014/main" id="{5D3D3E56-0BB3-5546-86FB-D63A179A5B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89D714D3-71B9-954C-A784-A9532A7F2ECA}"/>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[11]</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m:rPr>
                        <m:sty m:val="p"/>
                      </m:rPr>
                      <a:rPr lang="de-DE" sz="1600" kern="0">
                        <a:latin typeface="Cambria Math" panose="02040503050406030204" pitchFamily="18" charset="0"/>
                      </a:rPr>
                      <m:t>dB</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Slots durations</a:t>
                </a:r>
                <a:r>
                  <a:rPr lang="en-US" sz="1600" kern="0" baseline="30000" dirty="0"/>
                  <a:t>[14]</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[14]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[11]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pic>
        <p:nvPicPr>
          <p:cNvPr id="13" name="Picture 12">
            <a:extLst>
              <a:ext uri="{FF2B5EF4-FFF2-40B4-BE49-F238E27FC236}">
                <a16:creationId xmlns:a16="http://schemas.microsoft.com/office/drawing/2014/main" id="{5E7FDF86-7468-DB4C-86C7-B3B7C05E9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2420888"/>
            <a:ext cx="7995537" cy="3434209"/>
          </a:xfrm>
          <a:prstGeom prst="rect">
            <a:avLst/>
          </a:prstGeom>
        </p:spPr>
      </p:pic>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411113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474241"/>
            <a:ext cx="2133600" cy="123111"/>
          </a:xfrm>
          <a:prstGeom prst="rect">
            <a:avLst/>
          </a:prstGeom>
        </p:spPr>
        <p:txBody>
          <a:bodyPr/>
          <a:lstStyle/>
          <a:p>
            <a:fld id="{BA3EBB8B-2C3F-0C4E-B9FA-207DE0B929E4}" type="datetime1">
              <a:rPr lang="de-DE" smtClean="0"/>
              <a:t>11.02.19</a:t>
            </a:fld>
            <a:endParaRPr lang="de-DE" dirty="0"/>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EA6C58-BE30-E742-A542-7F0D9231D63E}"/>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62689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0C3867B7-70F2-1047-8623-98EB9900B703}"/>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F1480169-572D-D84E-9F11-13AF47620557}"/>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6BF5F8C2-E975-C641-B383-1A15CC22F704}"/>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B4BA3D1-8012-0E47-AD4E-78336803725D}"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535160" y="1952345"/>
            <a:ext cx="143238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415686" y="417004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b="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7027218" y="4509482"/>
            <a:ext cx="53758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r>
              <a:rPr lang="en-US" sz="1400" baseline="-25000" dirty="0">
                <a:latin typeface="Calibri" panose="020F0502020204030204" pitchFamily="34" charset="0"/>
                <a:cs typeface="Calibri" panose="020F0502020204030204" pitchFamily="34" charset="0"/>
              </a:rPr>
              <a:t>1</a:t>
            </a:r>
            <a:endParaRPr lang="en-US" sz="1400" b="0" baseline="-250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Query </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chemeClr val="tx1"/>
                </a:solidFill>
              </a:rPr>
              <a:t>ACK</a:t>
            </a:r>
            <a:r>
              <a:rPr lang="de-DE" sz="1100" baseline="-25000" dirty="0">
                <a:solidFill>
                  <a:schemeClr val="tx1"/>
                </a:solidFill>
              </a:rPr>
              <a:t>1</a:t>
            </a:r>
            <a:endParaRPr lang="de-DE" sz="1100" dirty="0">
              <a:solidFill>
                <a:schemeClr val="tx1"/>
              </a:solidFill>
            </a:endParaRPr>
          </a:p>
          <a:p>
            <a:pPr algn="ctr"/>
            <a:r>
              <a:rPr lang="de-DE" sz="1100" dirty="0">
                <a:solidFill>
                  <a:schemeClr val="tx1"/>
                </a:solidFill>
              </a:rPr>
              <a:t>+ EPC</a:t>
            </a:r>
            <a:r>
              <a:rPr lang="de-DE" sz="1100" baseline="-25000" dirty="0">
                <a:solidFill>
                  <a:schemeClr val="tx1"/>
                </a:solidFill>
              </a:rPr>
              <a:t>1</a:t>
            </a:r>
            <a:endParaRPr lang="en-US" sz="1100" baseline="-25000" dirty="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16832"/>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42052"/>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43914"/>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51554" y="4270396"/>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Calibri" panose="020F0502020204030204" pitchFamily="34" charset="0"/>
                </a:rPr>
                <a:t>C</a:t>
              </a:r>
              <a:endParaRPr lang="en-CA" dirty="0">
                <a:solidFill>
                  <a:schemeClr val="tx1"/>
                </a:solidFill>
                <a:latin typeface="Calibri" panose="020F0502020204030204" pitchFamily="34" charset="0"/>
              </a:endParaRPr>
            </a:p>
          </p:txBody>
        </p:sp>
      </p:grpSp>
      <p:grpSp>
        <p:nvGrpSpPr>
          <p:cNvPr id="143" name="Group 142">
            <a:extLst>
              <a:ext uri="{FF2B5EF4-FFF2-40B4-BE49-F238E27FC236}">
                <a16:creationId xmlns:a16="http://schemas.microsoft.com/office/drawing/2014/main" id="{4E2E2354-2123-2F4F-9173-FA772149374B}"/>
              </a:ext>
            </a:extLst>
          </p:cNvPr>
          <p:cNvGrpSpPr/>
          <p:nvPr/>
        </p:nvGrpSpPr>
        <p:grpSpPr>
          <a:xfrm>
            <a:off x="2738881" y="1605179"/>
            <a:ext cx="3304572" cy="3380922"/>
            <a:chOff x="283018" y="2138076"/>
            <a:chExt cx="3113920" cy="3068735"/>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BEB0848-512D-8C4C-8E91-4953AFBF0DE4}"/>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51" name="Group 150">
              <a:extLst>
                <a:ext uri="{FF2B5EF4-FFF2-40B4-BE49-F238E27FC236}">
                  <a16:creationId xmlns:a16="http://schemas.microsoft.com/office/drawing/2014/main" id="{B58AC7BC-F37D-0E43-8CCD-33AB7BF8CBC7}"/>
                </a:ext>
              </a:extLst>
            </p:cNvPr>
            <p:cNvGrpSpPr/>
            <p:nvPr/>
          </p:nvGrpSpPr>
          <p:grpSpPr>
            <a:xfrm>
              <a:off x="283018" y="2138076"/>
              <a:ext cx="3113920" cy="3068735"/>
              <a:chOff x="386177" y="2549116"/>
              <a:chExt cx="1815253" cy="2427700"/>
            </a:xfrm>
          </p:grpSpPr>
          <p:grpSp>
            <p:nvGrpSpPr>
              <p:cNvPr id="152" name="Group 151">
                <a:extLst>
                  <a:ext uri="{FF2B5EF4-FFF2-40B4-BE49-F238E27FC236}">
                    <a16:creationId xmlns:a16="http://schemas.microsoft.com/office/drawing/2014/main" id="{99E7FBE9-7536-534C-B4BF-574A5C064111}"/>
                  </a:ext>
                </a:extLst>
              </p:cNvPr>
              <p:cNvGrpSpPr/>
              <p:nvPr/>
            </p:nvGrpSpPr>
            <p:grpSpPr>
              <a:xfrm>
                <a:off x="386177" y="2549116"/>
                <a:ext cx="1815253" cy="2427700"/>
                <a:chOff x="140398" y="2636109"/>
                <a:chExt cx="1815253" cy="2427700"/>
              </a:xfrm>
            </p:grpSpPr>
            <p:grpSp>
              <p:nvGrpSpPr>
                <p:cNvPr id="166" name="Group 165">
                  <a:extLst>
                    <a:ext uri="{FF2B5EF4-FFF2-40B4-BE49-F238E27FC236}">
                      <a16:creationId xmlns:a16="http://schemas.microsoft.com/office/drawing/2014/main" id="{227952EA-7CF0-794B-8DD9-2F195AE12DC5}"/>
                    </a:ext>
                  </a:extLst>
                </p:cNvPr>
                <p:cNvGrpSpPr/>
                <p:nvPr/>
              </p:nvGrpSpPr>
              <p:grpSpPr>
                <a:xfrm>
                  <a:off x="140398" y="3433641"/>
                  <a:ext cx="1630168" cy="1630168"/>
                  <a:chOff x="239963" y="2311407"/>
                  <a:chExt cx="1630168" cy="1630168"/>
                </a:xfrm>
              </p:grpSpPr>
              <p:pic>
                <p:nvPicPr>
                  <p:cNvPr id="168" name="Picture 167">
                    <a:extLst>
                      <a:ext uri="{FF2B5EF4-FFF2-40B4-BE49-F238E27FC236}">
                        <a16:creationId xmlns:a16="http://schemas.microsoft.com/office/drawing/2014/main" id="{572B8447-2EFA-0240-891B-C6904040E8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69" name="Picture 168">
                    <a:extLst>
                      <a:ext uri="{FF2B5EF4-FFF2-40B4-BE49-F238E27FC236}">
                        <a16:creationId xmlns:a16="http://schemas.microsoft.com/office/drawing/2014/main" id="{8D42754C-95D5-4C4A-902D-F3EDD2E7A1E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67" name="Cloud Callout 166">
                      <a:extLst>
                        <a:ext uri="{FF2B5EF4-FFF2-40B4-BE49-F238E27FC236}">
                          <a16:creationId xmlns:a16="http://schemas.microsoft.com/office/drawing/2014/main" id="{9D16F8DA-DD19-F342-89D0-242F8F05560E}"/>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59" name="TextBox 158">
                <a:extLst>
                  <a:ext uri="{FF2B5EF4-FFF2-40B4-BE49-F238E27FC236}">
                    <a16:creationId xmlns:a16="http://schemas.microsoft.com/office/drawing/2014/main" id="{B7336A76-EDE6-9D4E-AFDE-5D966779FF15}"/>
                  </a:ext>
                </a:extLst>
              </p:cNvPr>
              <p:cNvSpPr txBox="1"/>
              <p:nvPr/>
            </p:nvSpPr>
            <p:spPr>
              <a:xfrm>
                <a:off x="634187" y="2755415"/>
                <a:ext cx="1417129" cy="375703"/>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Can we Acknowledge more than </a:t>
                </a:r>
              </a:p>
              <a:p>
                <a:pPr algn="ctr"/>
                <a:r>
                  <a:rPr lang="en-US" sz="1400" dirty="0">
                    <a:solidFill>
                      <a:srgbClr val="C00000"/>
                    </a:solidFill>
                    <a:latin typeface="Calibri" panose="020F0502020204030204" pitchFamily="34" charset="0"/>
                  </a:rPr>
                  <a:t>one tag per slot? </a:t>
                </a:r>
              </a:p>
            </p:txBody>
          </p:sp>
        </p:gr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nodeType="click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randombar(horizontal)">
                                      <p:cBhvr>
                                        <p:cTn id="156" dur="500"/>
                                        <p:tgtEl>
                                          <p:spTgt spid="143"/>
                                        </p:tgtEl>
                                      </p:cBhvr>
                                    </p:animEffect>
                                  </p:childTnLst>
                                </p:cTn>
                              </p:par>
                              <p:par>
                                <p:cTn id="157" presetID="9" presetClass="emph" presetSubtype="0" grpId="1" nodeType="withEffect">
                                  <p:stCondLst>
                                    <p:cond delay="0"/>
                                  </p:stCondLst>
                                  <p:childTnLst>
                                    <p:set>
                                      <p:cBhvr>
                                        <p:cTn id="158" dur="indefinite"/>
                                        <p:tgtEl>
                                          <p:spTgt spid="15"/>
                                        </p:tgtEl>
                                        <p:attrNameLst>
                                          <p:attrName>style.opacity</p:attrName>
                                        </p:attrNameLst>
                                      </p:cBhvr>
                                      <p:to>
                                        <p:strVal val="0.25"/>
                                      </p:to>
                                    </p:set>
                                    <p:animEffect filter="image" prLst="opacity: 0.25">
                                      <p:cBhvr rctx="IE">
                                        <p:cTn id="159" dur="indefinite"/>
                                        <p:tgtEl>
                                          <p:spTgt spid="15"/>
                                        </p:tgtEl>
                                      </p:cBhvr>
                                    </p:animEffect>
                                  </p:childTnLst>
                                </p:cTn>
                              </p:par>
                              <p:par>
                                <p:cTn id="160" presetID="9" presetClass="emph" presetSubtype="0" nodeType="withEffect">
                                  <p:stCondLst>
                                    <p:cond delay="0"/>
                                  </p:stCondLst>
                                  <p:childTnLst>
                                    <p:set>
                                      <p:cBhvr>
                                        <p:cTn id="161" dur="indefinite"/>
                                        <p:tgtEl>
                                          <p:spTgt spid="142"/>
                                        </p:tgtEl>
                                        <p:attrNameLst>
                                          <p:attrName>style.opacity</p:attrName>
                                        </p:attrNameLst>
                                      </p:cBhvr>
                                      <p:to>
                                        <p:strVal val="0.25"/>
                                      </p:to>
                                    </p:set>
                                    <p:animEffect filter="image" prLst="opacity: 0.25">
                                      <p:cBhvr rctx="IE">
                                        <p:cTn id="162" dur="indefinite"/>
                                        <p:tgtEl>
                                          <p:spTgt spid="142"/>
                                        </p:tgtEl>
                                      </p:cBhvr>
                                    </p:animEffect>
                                  </p:childTnLst>
                                </p:cTn>
                              </p:par>
                              <p:par>
                                <p:cTn id="163" presetID="9" presetClass="emph" presetSubtype="0" nodeType="withEffect">
                                  <p:stCondLst>
                                    <p:cond delay="0"/>
                                  </p:stCondLst>
                                  <p:childTnLst>
                                    <p:set>
                                      <p:cBhvr>
                                        <p:cTn id="164" dur="indefinite"/>
                                        <p:tgtEl>
                                          <p:spTgt spid="10"/>
                                        </p:tgtEl>
                                        <p:attrNameLst>
                                          <p:attrName>style.opacity</p:attrName>
                                        </p:attrNameLst>
                                      </p:cBhvr>
                                      <p:to>
                                        <p:strVal val="0.25"/>
                                      </p:to>
                                    </p:set>
                                    <p:animEffect filter="image" prLst="opacity: 0.25">
                                      <p:cBhvr rctx="IE">
                                        <p:cTn id="165" dur="indefinite"/>
                                        <p:tgtEl>
                                          <p:spTgt spid="10"/>
                                        </p:tgtEl>
                                      </p:cBhvr>
                                    </p:animEffect>
                                  </p:childTnLst>
                                </p:cTn>
                              </p:par>
                              <p:par>
                                <p:cTn id="166" presetID="9" presetClass="emph" presetSubtype="0" grpId="1" nodeType="withEffect">
                                  <p:stCondLst>
                                    <p:cond delay="0"/>
                                  </p:stCondLst>
                                  <p:childTnLst>
                                    <p:set>
                                      <p:cBhvr>
                                        <p:cTn id="167" dur="indefinite"/>
                                        <p:tgtEl>
                                          <p:spTgt spid="12"/>
                                        </p:tgtEl>
                                        <p:attrNameLst>
                                          <p:attrName>style.opacity</p:attrName>
                                        </p:attrNameLst>
                                      </p:cBhvr>
                                      <p:to>
                                        <p:strVal val="0.25"/>
                                      </p:to>
                                    </p:set>
                                    <p:animEffect filter="image" prLst="opacity: 0.25">
                                      <p:cBhvr rctx="IE">
                                        <p:cTn id="168" dur="indefinite"/>
                                        <p:tgtEl>
                                          <p:spTgt spid="12"/>
                                        </p:tgtEl>
                                      </p:cBhvr>
                                    </p:animEffect>
                                  </p:childTnLst>
                                </p:cTn>
                              </p:par>
                              <p:par>
                                <p:cTn id="169" presetID="9" presetClass="emph" presetSubtype="0" grpId="1" nodeType="withEffect">
                                  <p:stCondLst>
                                    <p:cond delay="0"/>
                                  </p:stCondLst>
                                  <p:childTnLst>
                                    <p:set>
                                      <p:cBhvr>
                                        <p:cTn id="170" dur="indefinite"/>
                                        <p:tgtEl>
                                          <p:spTgt spid="13"/>
                                        </p:tgtEl>
                                        <p:attrNameLst>
                                          <p:attrName>style.opacity</p:attrName>
                                        </p:attrNameLst>
                                      </p:cBhvr>
                                      <p:to>
                                        <p:strVal val="0.25"/>
                                      </p:to>
                                    </p:set>
                                    <p:animEffect filter="image" prLst="opacity: 0.25">
                                      <p:cBhvr rctx="IE">
                                        <p:cTn id="171" dur="indefinite"/>
                                        <p:tgtEl>
                                          <p:spTgt spid="13"/>
                                        </p:tgtEl>
                                      </p:cBhvr>
                                    </p:animEffect>
                                  </p:childTnLst>
                                </p:cTn>
                              </p:par>
                              <p:par>
                                <p:cTn id="172" presetID="9" presetClass="emph" presetSubtype="0" nodeType="withEffect">
                                  <p:stCondLst>
                                    <p:cond delay="0"/>
                                  </p:stCondLst>
                                  <p:childTnLst>
                                    <p:set>
                                      <p:cBhvr>
                                        <p:cTn id="173" dur="indefinite"/>
                                        <p:tgtEl>
                                          <p:spTgt spid="18"/>
                                        </p:tgtEl>
                                        <p:attrNameLst>
                                          <p:attrName>style.opacity</p:attrName>
                                        </p:attrNameLst>
                                      </p:cBhvr>
                                      <p:to>
                                        <p:strVal val="0.25"/>
                                      </p:to>
                                    </p:set>
                                    <p:animEffect filter="image" prLst="opacity: 0.25">
                                      <p:cBhvr rctx="IE">
                                        <p:cTn id="174" dur="indefinite"/>
                                        <p:tgtEl>
                                          <p:spTgt spid="18"/>
                                        </p:tgtEl>
                                      </p:cBhvr>
                                    </p:animEffect>
                                  </p:childTnLst>
                                </p:cTn>
                              </p:par>
                              <p:par>
                                <p:cTn id="175" presetID="9" presetClass="emph" presetSubtype="0" nodeType="withEffect">
                                  <p:stCondLst>
                                    <p:cond delay="0"/>
                                  </p:stCondLst>
                                  <p:childTnLst>
                                    <p:set>
                                      <p:cBhvr>
                                        <p:cTn id="176" dur="indefinite"/>
                                        <p:tgtEl>
                                          <p:spTgt spid="19"/>
                                        </p:tgtEl>
                                        <p:attrNameLst>
                                          <p:attrName>style.opacity</p:attrName>
                                        </p:attrNameLst>
                                      </p:cBhvr>
                                      <p:to>
                                        <p:strVal val="0.25"/>
                                      </p:to>
                                    </p:set>
                                    <p:animEffect filter="image" prLst="opacity: 0.25">
                                      <p:cBhvr rctx="IE">
                                        <p:cTn id="177" dur="indefinite"/>
                                        <p:tgtEl>
                                          <p:spTgt spid="19"/>
                                        </p:tgtEl>
                                      </p:cBhvr>
                                    </p:animEffect>
                                  </p:childTnLst>
                                </p:cTn>
                              </p:par>
                              <p:par>
                                <p:cTn id="178" presetID="9" presetClass="emph" presetSubtype="0" grpId="1" nodeType="withEffect">
                                  <p:stCondLst>
                                    <p:cond delay="0"/>
                                  </p:stCondLst>
                                  <p:childTnLst>
                                    <p:set>
                                      <p:cBhvr>
                                        <p:cTn id="179" dur="indefinite"/>
                                        <p:tgtEl>
                                          <p:spTgt spid="22"/>
                                        </p:tgtEl>
                                        <p:attrNameLst>
                                          <p:attrName>style.opacity</p:attrName>
                                        </p:attrNameLst>
                                      </p:cBhvr>
                                      <p:to>
                                        <p:strVal val="0.25"/>
                                      </p:to>
                                    </p:set>
                                    <p:animEffect filter="image" prLst="opacity: 0.25">
                                      <p:cBhvr rctx="IE">
                                        <p:cTn id="180" dur="indefinite"/>
                                        <p:tgtEl>
                                          <p:spTgt spid="22"/>
                                        </p:tgtEl>
                                      </p:cBhvr>
                                    </p:animEffect>
                                  </p:childTnLst>
                                </p:cTn>
                              </p:par>
                              <p:par>
                                <p:cTn id="181" presetID="9" presetClass="emph" presetSubtype="0" grpId="1" nodeType="withEffect">
                                  <p:stCondLst>
                                    <p:cond delay="0"/>
                                  </p:stCondLst>
                                  <p:childTnLst>
                                    <p:set>
                                      <p:cBhvr>
                                        <p:cTn id="182" dur="indefinite"/>
                                        <p:tgtEl>
                                          <p:spTgt spid="23"/>
                                        </p:tgtEl>
                                        <p:attrNameLst>
                                          <p:attrName>style.opacity</p:attrName>
                                        </p:attrNameLst>
                                      </p:cBhvr>
                                      <p:to>
                                        <p:strVal val="0.25"/>
                                      </p:to>
                                    </p:set>
                                    <p:animEffect filter="image" prLst="opacity: 0.25">
                                      <p:cBhvr rctx="IE">
                                        <p:cTn id="183" dur="indefinite"/>
                                        <p:tgtEl>
                                          <p:spTgt spid="23"/>
                                        </p:tgtEl>
                                      </p:cBhvr>
                                    </p:animEffect>
                                  </p:childTnLst>
                                </p:cTn>
                              </p:par>
                              <p:par>
                                <p:cTn id="184" presetID="9" presetClass="emph" presetSubtype="0" nodeType="withEffect">
                                  <p:stCondLst>
                                    <p:cond delay="0"/>
                                  </p:stCondLst>
                                  <p:childTnLst>
                                    <p:set>
                                      <p:cBhvr>
                                        <p:cTn id="185" dur="indefinite"/>
                                        <p:tgtEl>
                                          <p:spTgt spid="24"/>
                                        </p:tgtEl>
                                        <p:attrNameLst>
                                          <p:attrName>style.opacity</p:attrName>
                                        </p:attrNameLst>
                                      </p:cBhvr>
                                      <p:to>
                                        <p:strVal val="0.25"/>
                                      </p:to>
                                    </p:set>
                                    <p:animEffect filter="image" prLst="opacity: 0.25">
                                      <p:cBhvr rctx="IE">
                                        <p:cTn id="186" dur="indefinite"/>
                                        <p:tgtEl>
                                          <p:spTgt spid="24"/>
                                        </p:tgtEl>
                                      </p:cBhvr>
                                    </p:animEffect>
                                  </p:childTnLst>
                                </p:cTn>
                              </p:par>
                              <p:par>
                                <p:cTn id="187" presetID="9" presetClass="emph" presetSubtype="0" nodeType="withEffect">
                                  <p:stCondLst>
                                    <p:cond delay="0"/>
                                  </p:stCondLst>
                                  <p:childTnLst>
                                    <p:set>
                                      <p:cBhvr>
                                        <p:cTn id="188" dur="indefinite"/>
                                        <p:tgtEl>
                                          <p:spTgt spid="52"/>
                                        </p:tgtEl>
                                        <p:attrNameLst>
                                          <p:attrName>style.opacity</p:attrName>
                                        </p:attrNameLst>
                                      </p:cBhvr>
                                      <p:to>
                                        <p:strVal val="0.25"/>
                                      </p:to>
                                    </p:set>
                                    <p:animEffect filter="image" prLst="opacity: 0.25">
                                      <p:cBhvr rctx="IE">
                                        <p:cTn id="189" dur="indefinite"/>
                                        <p:tgtEl>
                                          <p:spTgt spid="52"/>
                                        </p:tgtEl>
                                      </p:cBhvr>
                                    </p:animEffect>
                                  </p:childTnLst>
                                </p:cTn>
                              </p:par>
                              <p:par>
                                <p:cTn id="190" presetID="9" presetClass="emph" presetSubtype="0" grpId="1" nodeType="withEffect">
                                  <p:stCondLst>
                                    <p:cond delay="0"/>
                                  </p:stCondLst>
                                  <p:childTnLst>
                                    <p:set>
                                      <p:cBhvr>
                                        <p:cTn id="191" dur="indefinite"/>
                                        <p:tgtEl>
                                          <p:spTgt spid="62"/>
                                        </p:tgtEl>
                                        <p:attrNameLst>
                                          <p:attrName>style.opacity</p:attrName>
                                        </p:attrNameLst>
                                      </p:cBhvr>
                                      <p:to>
                                        <p:strVal val="0.25"/>
                                      </p:to>
                                    </p:set>
                                    <p:animEffect filter="image" prLst="opacity: 0.25">
                                      <p:cBhvr rctx="IE">
                                        <p:cTn id="192" dur="indefinite"/>
                                        <p:tgtEl>
                                          <p:spTgt spid="62"/>
                                        </p:tgtEl>
                                      </p:cBhvr>
                                    </p:animEffect>
                                  </p:childTnLst>
                                </p:cTn>
                              </p:par>
                              <p:par>
                                <p:cTn id="193" presetID="9" presetClass="emph" presetSubtype="0" grpId="1" nodeType="withEffect">
                                  <p:stCondLst>
                                    <p:cond delay="0"/>
                                  </p:stCondLst>
                                  <p:childTnLst>
                                    <p:set>
                                      <p:cBhvr>
                                        <p:cTn id="194" dur="indefinite"/>
                                        <p:tgtEl>
                                          <p:spTgt spid="63"/>
                                        </p:tgtEl>
                                        <p:attrNameLst>
                                          <p:attrName>style.opacity</p:attrName>
                                        </p:attrNameLst>
                                      </p:cBhvr>
                                      <p:to>
                                        <p:strVal val="0.25"/>
                                      </p:to>
                                    </p:set>
                                    <p:animEffect filter="image" prLst="opacity: 0.25">
                                      <p:cBhvr rctx="IE">
                                        <p:cTn id="195" dur="indefinite"/>
                                        <p:tgtEl>
                                          <p:spTgt spid="63"/>
                                        </p:tgtEl>
                                      </p:cBhvr>
                                    </p:animEffect>
                                  </p:childTnLst>
                                </p:cTn>
                              </p:par>
                              <p:par>
                                <p:cTn id="196" presetID="9" presetClass="emph" presetSubtype="0" nodeType="withEffect">
                                  <p:stCondLst>
                                    <p:cond delay="0"/>
                                  </p:stCondLst>
                                  <p:childTnLst>
                                    <p:set>
                                      <p:cBhvr>
                                        <p:cTn id="197" dur="indefinite"/>
                                        <p:tgtEl>
                                          <p:spTgt spid="72"/>
                                        </p:tgtEl>
                                        <p:attrNameLst>
                                          <p:attrName>style.opacity</p:attrName>
                                        </p:attrNameLst>
                                      </p:cBhvr>
                                      <p:to>
                                        <p:strVal val="0.25"/>
                                      </p:to>
                                    </p:set>
                                    <p:animEffect filter="image" prLst="opacity: 0.25">
                                      <p:cBhvr rctx="IE">
                                        <p:cTn id="198" dur="indefinite"/>
                                        <p:tgtEl>
                                          <p:spTgt spid="72"/>
                                        </p:tgtEl>
                                      </p:cBhvr>
                                    </p:animEffect>
                                  </p:childTnLst>
                                </p:cTn>
                              </p:par>
                              <p:par>
                                <p:cTn id="199" presetID="9" presetClass="emph" presetSubtype="0" grpId="0" nodeType="withEffect">
                                  <p:stCondLst>
                                    <p:cond delay="0"/>
                                  </p:stCondLst>
                                  <p:childTnLst>
                                    <p:set>
                                      <p:cBhvr>
                                        <p:cTn id="200" dur="indefinite"/>
                                        <p:tgtEl>
                                          <p:spTgt spid="85"/>
                                        </p:tgtEl>
                                        <p:attrNameLst>
                                          <p:attrName>style.opacity</p:attrName>
                                        </p:attrNameLst>
                                      </p:cBhvr>
                                      <p:to>
                                        <p:strVal val="0.25"/>
                                      </p:to>
                                    </p:set>
                                    <p:animEffect filter="image" prLst="opacity: 0.25">
                                      <p:cBhvr rctx="IE">
                                        <p:cTn id="201" dur="indefinite"/>
                                        <p:tgtEl>
                                          <p:spTgt spid="85"/>
                                        </p:tgtEl>
                                      </p:cBhvr>
                                    </p:animEffect>
                                  </p:childTnLst>
                                </p:cTn>
                              </p:par>
                              <p:par>
                                <p:cTn id="202" presetID="9" presetClass="emph" presetSubtype="0" grpId="0" nodeType="withEffect">
                                  <p:stCondLst>
                                    <p:cond delay="0"/>
                                  </p:stCondLst>
                                  <p:childTnLst>
                                    <p:set>
                                      <p:cBhvr>
                                        <p:cTn id="203" dur="indefinite"/>
                                        <p:tgtEl>
                                          <p:spTgt spid="86"/>
                                        </p:tgtEl>
                                        <p:attrNameLst>
                                          <p:attrName>style.opacity</p:attrName>
                                        </p:attrNameLst>
                                      </p:cBhvr>
                                      <p:to>
                                        <p:strVal val="0.25"/>
                                      </p:to>
                                    </p:set>
                                    <p:animEffect filter="image" prLst="opacity: 0.25">
                                      <p:cBhvr rctx="IE">
                                        <p:cTn id="204" dur="indefinite"/>
                                        <p:tgtEl>
                                          <p:spTgt spid="86"/>
                                        </p:tgtEl>
                                      </p:cBhvr>
                                    </p:animEffect>
                                  </p:childTnLst>
                                </p:cTn>
                              </p:par>
                              <p:par>
                                <p:cTn id="205" presetID="9" presetClass="emph" presetSubtype="0" grpId="0" nodeType="withEffect">
                                  <p:stCondLst>
                                    <p:cond delay="0"/>
                                  </p:stCondLst>
                                  <p:childTnLst>
                                    <p:set>
                                      <p:cBhvr>
                                        <p:cTn id="206" dur="indefinite"/>
                                        <p:tgtEl>
                                          <p:spTgt spid="87"/>
                                        </p:tgtEl>
                                        <p:attrNameLst>
                                          <p:attrName>style.opacity</p:attrName>
                                        </p:attrNameLst>
                                      </p:cBhvr>
                                      <p:to>
                                        <p:strVal val="0.25"/>
                                      </p:to>
                                    </p:set>
                                    <p:animEffect filter="image" prLst="opacity: 0.25">
                                      <p:cBhvr rctx="IE">
                                        <p:cTn id="207" dur="indefinite"/>
                                        <p:tgtEl>
                                          <p:spTgt spid="87"/>
                                        </p:tgtEl>
                                      </p:cBhvr>
                                    </p:animEffect>
                                  </p:childTnLst>
                                </p:cTn>
                              </p:par>
                              <p:par>
                                <p:cTn id="208" presetID="9" presetClass="emph" presetSubtype="0" grpId="0" nodeType="withEffect">
                                  <p:stCondLst>
                                    <p:cond delay="0"/>
                                  </p:stCondLst>
                                  <p:childTnLst>
                                    <p:set>
                                      <p:cBhvr>
                                        <p:cTn id="209" dur="indefinite"/>
                                        <p:tgtEl>
                                          <p:spTgt spid="88"/>
                                        </p:tgtEl>
                                        <p:attrNameLst>
                                          <p:attrName>style.opacity</p:attrName>
                                        </p:attrNameLst>
                                      </p:cBhvr>
                                      <p:to>
                                        <p:strVal val="0.25"/>
                                      </p:to>
                                    </p:set>
                                    <p:animEffect filter="image" prLst="opacity: 0.25">
                                      <p:cBhvr rctx="IE">
                                        <p:cTn id="210" dur="indefinite"/>
                                        <p:tgtEl>
                                          <p:spTgt spid="88"/>
                                        </p:tgtEl>
                                      </p:cBhvr>
                                    </p:animEffect>
                                  </p:childTnLst>
                                </p:cTn>
                              </p:par>
                              <p:par>
                                <p:cTn id="211" presetID="9" presetClass="emph" presetSubtype="0" grpId="0" nodeType="withEffect">
                                  <p:stCondLst>
                                    <p:cond delay="0"/>
                                  </p:stCondLst>
                                  <p:childTnLst>
                                    <p:set>
                                      <p:cBhvr>
                                        <p:cTn id="212" dur="indefinite"/>
                                        <p:tgtEl>
                                          <p:spTgt spid="89"/>
                                        </p:tgtEl>
                                        <p:attrNameLst>
                                          <p:attrName>style.opacity</p:attrName>
                                        </p:attrNameLst>
                                      </p:cBhvr>
                                      <p:to>
                                        <p:strVal val="0.25"/>
                                      </p:to>
                                    </p:set>
                                    <p:animEffect filter="image" prLst="opacity: 0.25">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100"/>
                                        </p:tgtEl>
                                        <p:attrNameLst>
                                          <p:attrName>style.opacity</p:attrName>
                                        </p:attrNameLst>
                                      </p:cBhvr>
                                      <p:to>
                                        <p:strVal val="0.25"/>
                                      </p:to>
                                    </p:set>
                                    <p:animEffect filter="image" prLst="opacity: 0.25">
                                      <p:cBhvr rctx="IE">
                                        <p:cTn id="216" dur="indefinite"/>
                                        <p:tgtEl>
                                          <p:spTgt spid="100"/>
                                        </p:tgtEl>
                                      </p:cBhvr>
                                    </p:animEffect>
                                  </p:childTnLst>
                                </p:cTn>
                              </p:par>
                              <p:par>
                                <p:cTn id="217" presetID="9" presetClass="emph" presetSubtype="0" nodeType="withEffect">
                                  <p:stCondLst>
                                    <p:cond delay="0"/>
                                  </p:stCondLst>
                                  <p:childTnLst>
                                    <p:set>
                                      <p:cBhvr>
                                        <p:cTn id="218" dur="indefinite"/>
                                        <p:tgtEl>
                                          <p:spTgt spid="101"/>
                                        </p:tgtEl>
                                        <p:attrNameLst>
                                          <p:attrName>style.opacity</p:attrName>
                                        </p:attrNameLst>
                                      </p:cBhvr>
                                      <p:to>
                                        <p:strVal val="0.25"/>
                                      </p:to>
                                    </p:set>
                                    <p:animEffect filter="image" prLst="opacity: 0.25">
                                      <p:cBhvr rctx="IE">
                                        <p:cTn id="219" dur="indefinite"/>
                                        <p:tgtEl>
                                          <p:spTgt spid="101"/>
                                        </p:tgtEl>
                                      </p:cBhvr>
                                    </p:animEffect>
                                  </p:childTnLst>
                                </p:cTn>
                              </p:par>
                              <p:par>
                                <p:cTn id="220" presetID="9" presetClass="emph" presetSubtype="0" nodeType="withEffect">
                                  <p:stCondLst>
                                    <p:cond delay="0"/>
                                  </p:stCondLst>
                                  <p:childTnLst>
                                    <p:set>
                                      <p:cBhvr>
                                        <p:cTn id="221" dur="indefinite"/>
                                        <p:tgtEl>
                                          <p:spTgt spid="102"/>
                                        </p:tgtEl>
                                        <p:attrNameLst>
                                          <p:attrName>style.opacity</p:attrName>
                                        </p:attrNameLst>
                                      </p:cBhvr>
                                      <p:to>
                                        <p:strVal val="0.25"/>
                                      </p:to>
                                    </p:set>
                                    <p:animEffect filter="image" prLst="opacity: 0.25">
                                      <p:cBhvr rctx="IE">
                                        <p:cTn id="222" dur="indefinite"/>
                                        <p:tgtEl>
                                          <p:spTgt spid="102"/>
                                        </p:tgtEl>
                                      </p:cBhvr>
                                    </p:animEffect>
                                  </p:childTnLst>
                                </p:cTn>
                              </p:par>
                              <p:par>
                                <p:cTn id="223" presetID="9" presetClass="emph" presetSubtype="0" grpId="1" nodeType="withEffect">
                                  <p:stCondLst>
                                    <p:cond delay="0"/>
                                  </p:stCondLst>
                                  <p:childTnLst>
                                    <p:set>
                                      <p:cBhvr>
                                        <p:cTn id="224" dur="indefinite"/>
                                        <p:tgtEl>
                                          <p:spTgt spid="103"/>
                                        </p:tgtEl>
                                        <p:attrNameLst>
                                          <p:attrName>style.opacity</p:attrName>
                                        </p:attrNameLst>
                                      </p:cBhvr>
                                      <p:to>
                                        <p:strVal val="0.25"/>
                                      </p:to>
                                    </p:set>
                                    <p:animEffect filter="image" prLst="opacity: 0.25">
                                      <p:cBhvr rctx="IE">
                                        <p:cTn id="225" dur="indefinite"/>
                                        <p:tgtEl>
                                          <p:spTgt spid="103"/>
                                        </p:tgtEl>
                                      </p:cBhvr>
                                    </p:animEffect>
                                  </p:childTnLst>
                                </p:cTn>
                              </p:par>
                              <p:par>
                                <p:cTn id="226" presetID="9" presetClass="emph" presetSubtype="0" grpId="1" nodeType="withEffect">
                                  <p:stCondLst>
                                    <p:cond delay="0"/>
                                  </p:stCondLst>
                                  <p:childTnLst>
                                    <p:set>
                                      <p:cBhvr>
                                        <p:cTn id="227" dur="indefinite"/>
                                        <p:tgtEl>
                                          <p:spTgt spid="104"/>
                                        </p:tgtEl>
                                        <p:attrNameLst>
                                          <p:attrName>style.opacity</p:attrName>
                                        </p:attrNameLst>
                                      </p:cBhvr>
                                      <p:to>
                                        <p:strVal val="0.25"/>
                                      </p:to>
                                    </p:set>
                                    <p:animEffect filter="image" prLst="opacity: 0.25">
                                      <p:cBhvr rctx="IE">
                                        <p:cTn id="228" dur="indefinite"/>
                                        <p:tgtEl>
                                          <p:spTgt spid="104"/>
                                        </p:tgtEl>
                                      </p:cBhvr>
                                    </p:animEffect>
                                  </p:childTnLst>
                                </p:cTn>
                              </p:par>
                              <p:par>
                                <p:cTn id="229" presetID="9" presetClass="emph" presetSubtype="0" nodeType="withEffect">
                                  <p:stCondLst>
                                    <p:cond delay="0"/>
                                  </p:stCondLst>
                                  <p:childTnLst>
                                    <p:set>
                                      <p:cBhvr>
                                        <p:cTn id="230" dur="indefinite"/>
                                        <p:tgtEl>
                                          <p:spTgt spid="105"/>
                                        </p:tgtEl>
                                        <p:attrNameLst>
                                          <p:attrName>style.opacity</p:attrName>
                                        </p:attrNameLst>
                                      </p:cBhvr>
                                      <p:to>
                                        <p:strVal val="0.25"/>
                                      </p:to>
                                    </p:set>
                                    <p:animEffect filter="image" prLst="opacity: 0.25">
                                      <p:cBhvr rctx="IE">
                                        <p:cTn id="231" dur="indefinite"/>
                                        <p:tgtEl>
                                          <p:spTgt spid="105"/>
                                        </p:tgtEl>
                                      </p:cBhvr>
                                    </p:animEffect>
                                  </p:childTnLst>
                                </p:cTn>
                              </p:par>
                              <p:par>
                                <p:cTn id="232" presetID="9" presetClass="emph" presetSubtype="0" nodeType="withEffect">
                                  <p:stCondLst>
                                    <p:cond delay="0"/>
                                  </p:stCondLst>
                                  <p:childTnLst>
                                    <p:set>
                                      <p:cBhvr>
                                        <p:cTn id="233" dur="indefinite"/>
                                        <p:tgtEl>
                                          <p:spTgt spid="107"/>
                                        </p:tgtEl>
                                        <p:attrNameLst>
                                          <p:attrName>style.opacity</p:attrName>
                                        </p:attrNameLst>
                                      </p:cBhvr>
                                      <p:to>
                                        <p:strVal val="0.25"/>
                                      </p:to>
                                    </p:set>
                                    <p:animEffect filter="image" prLst="opacity: 0.25">
                                      <p:cBhvr rctx="IE">
                                        <p:cTn id="234" dur="indefinite"/>
                                        <p:tgtEl>
                                          <p:spTgt spid="107"/>
                                        </p:tgtEl>
                                      </p:cBhvr>
                                    </p:animEffect>
                                  </p:childTnLst>
                                </p:cTn>
                              </p:par>
                              <p:par>
                                <p:cTn id="235" presetID="9" presetClass="emph" presetSubtype="0" grpId="1" nodeType="withEffect">
                                  <p:stCondLst>
                                    <p:cond delay="0"/>
                                  </p:stCondLst>
                                  <p:childTnLst>
                                    <p:set>
                                      <p:cBhvr>
                                        <p:cTn id="236" dur="indefinite"/>
                                        <p:tgtEl>
                                          <p:spTgt spid="108"/>
                                        </p:tgtEl>
                                        <p:attrNameLst>
                                          <p:attrName>style.opacity</p:attrName>
                                        </p:attrNameLst>
                                      </p:cBhvr>
                                      <p:to>
                                        <p:strVal val="0.25"/>
                                      </p:to>
                                    </p:set>
                                    <p:animEffect filter="image" prLst="opacity: 0.25">
                                      <p:cBhvr rctx="IE">
                                        <p:cTn id="237" dur="indefinite"/>
                                        <p:tgtEl>
                                          <p:spTgt spid="108"/>
                                        </p:tgtEl>
                                      </p:cBhvr>
                                    </p:animEffect>
                                  </p:childTnLst>
                                </p:cTn>
                              </p:par>
                              <p:par>
                                <p:cTn id="238" presetID="9" presetClass="emph" presetSubtype="0" grpId="1" nodeType="withEffect">
                                  <p:stCondLst>
                                    <p:cond delay="0"/>
                                  </p:stCondLst>
                                  <p:childTnLst>
                                    <p:set>
                                      <p:cBhvr>
                                        <p:cTn id="239" dur="indefinite"/>
                                        <p:tgtEl>
                                          <p:spTgt spid="109"/>
                                        </p:tgtEl>
                                        <p:attrNameLst>
                                          <p:attrName>style.opacity</p:attrName>
                                        </p:attrNameLst>
                                      </p:cBhvr>
                                      <p:to>
                                        <p:strVal val="0.25"/>
                                      </p:to>
                                    </p:set>
                                    <p:animEffect filter="image" prLst="opacity: 0.25">
                                      <p:cBhvr rctx="IE">
                                        <p:cTn id="240" dur="indefinite"/>
                                        <p:tgtEl>
                                          <p:spTgt spid="109"/>
                                        </p:tgtEl>
                                      </p:cBhvr>
                                    </p:animEffect>
                                  </p:childTnLst>
                                </p:cTn>
                              </p:par>
                              <p:par>
                                <p:cTn id="241" presetID="9" presetClass="emph" presetSubtype="0" nodeType="withEffect">
                                  <p:stCondLst>
                                    <p:cond delay="0"/>
                                  </p:stCondLst>
                                  <p:childTnLst>
                                    <p:set>
                                      <p:cBhvr>
                                        <p:cTn id="242" dur="indefinite"/>
                                        <p:tgtEl>
                                          <p:spTgt spid="6"/>
                                        </p:tgtEl>
                                        <p:attrNameLst>
                                          <p:attrName>style.opacity</p:attrName>
                                        </p:attrNameLst>
                                      </p:cBhvr>
                                      <p:to>
                                        <p:strVal val="0.25"/>
                                      </p:to>
                                    </p:set>
                                    <p:animEffect filter="image" prLst="opacity: 0.25">
                                      <p:cBhvr rctx="IE">
                                        <p:cTn id="243" dur="indefinite"/>
                                        <p:tgtEl>
                                          <p:spTgt spid="6"/>
                                        </p:tgtEl>
                                      </p:cBhvr>
                                    </p:animEffect>
                                  </p:childTnLst>
                                </p:cTn>
                              </p:par>
                              <p:par>
                                <p:cTn id="244" presetID="9" presetClass="emph" presetSubtype="0" nodeType="withEffect">
                                  <p:stCondLst>
                                    <p:cond delay="0"/>
                                  </p:stCondLst>
                                  <p:childTnLst>
                                    <p:set>
                                      <p:cBhvr>
                                        <p:cTn id="245" dur="indefinite"/>
                                        <p:tgtEl>
                                          <p:spTgt spid="128"/>
                                        </p:tgtEl>
                                        <p:attrNameLst>
                                          <p:attrName>style.opacity</p:attrName>
                                        </p:attrNameLst>
                                      </p:cBhvr>
                                      <p:to>
                                        <p:strVal val="0.25"/>
                                      </p:to>
                                    </p:set>
                                    <p:animEffect filter="image" prLst="opacity: 0.25">
                                      <p:cBhvr rctx="IE">
                                        <p:cTn id="246" dur="indefinite"/>
                                        <p:tgtEl>
                                          <p:spTgt spid="128"/>
                                        </p:tgtEl>
                                      </p:cBhvr>
                                    </p:animEffect>
                                  </p:childTnLst>
                                </p:cTn>
                              </p:par>
                              <p:par>
                                <p:cTn id="247" presetID="9" presetClass="emph" presetSubtype="0" nodeType="withEffect">
                                  <p:stCondLst>
                                    <p:cond delay="0"/>
                                  </p:stCondLst>
                                  <p:childTnLst>
                                    <p:set>
                                      <p:cBhvr>
                                        <p:cTn id="248" dur="indefinite"/>
                                        <p:tgtEl>
                                          <p:spTgt spid="129"/>
                                        </p:tgtEl>
                                        <p:attrNameLst>
                                          <p:attrName>style.opacity</p:attrName>
                                        </p:attrNameLst>
                                      </p:cBhvr>
                                      <p:to>
                                        <p:strVal val="0.25"/>
                                      </p:to>
                                    </p:set>
                                    <p:animEffect filter="image" prLst="opacity: 0.25">
                                      <p:cBhvr rctx="IE">
                                        <p:cTn id="249" dur="indefinite"/>
                                        <p:tgtEl>
                                          <p:spTgt spid="129"/>
                                        </p:tgtEl>
                                      </p:cBhvr>
                                    </p:animEffect>
                                  </p:childTnLst>
                                </p:cTn>
                              </p:par>
                              <p:par>
                                <p:cTn id="250" presetID="9" presetClass="emph" presetSubtype="0" nodeType="withEffect">
                                  <p:stCondLst>
                                    <p:cond delay="0"/>
                                  </p:stCondLst>
                                  <p:childTnLst>
                                    <p:set>
                                      <p:cBhvr>
                                        <p:cTn id="251" dur="indefinite"/>
                                        <p:tgtEl>
                                          <p:spTgt spid="130"/>
                                        </p:tgtEl>
                                        <p:attrNameLst>
                                          <p:attrName>style.opacity</p:attrName>
                                        </p:attrNameLst>
                                      </p:cBhvr>
                                      <p:to>
                                        <p:strVal val="0.25"/>
                                      </p:to>
                                    </p:set>
                                    <p:animEffect filter="image" prLst="opacity: 0.25">
                                      <p:cBhvr rctx="IE">
                                        <p:cTn id="252" dur="indefinite"/>
                                        <p:tgtEl>
                                          <p:spTgt spid="130"/>
                                        </p:tgtEl>
                                      </p:cBhvr>
                                    </p:animEffect>
                                  </p:childTnLst>
                                </p:cTn>
                              </p:par>
                              <p:par>
                                <p:cTn id="253" presetID="9" presetClass="emph" presetSubtype="0" nodeType="withEffect">
                                  <p:stCondLst>
                                    <p:cond delay="0"/>
                                  </p:stCondLst>
                                  <p:childTnLst>
                                    <p:set>
                                      <p:cBhvr>
                                        <p:cTn id="254" dur="indefinite"/>
                                        <p:tgtEl>
                                          <p:spTgt spid="133"/>
                                        </p:tgtEl>
                                        <p:attrNameLst>
                                          <p:attrName>style.opacity</p:attrName>
                                        </p:attrNameLst>
                                      </p:cBhvr>
                                      <p:to>
                                        <p:strVal val="0.25"/>
                                      </p:to>
                                    </p:set>
                                    <p:animEffect filter="image" prLst="opacity: 0.25">
                                      <p:cBhvr rctx="IE">
                                        <p:cTn id="255" dur="indefinite"/>
                                        <p:tgtEl>
                                          <p:spTgt spid="133"/>
                                        </p:tgtEl>
                                      </p:cBhvr>
                                    </p:animEffect>
                                  </p:childTnLst>
                                </p:cTn>
                              </p:par>
                              <p:par>
                                <p:cTn id="256" presetID="9" presetClass="emph" presetSubtype="0" grpId="1" nodeType="withEffect">
                                  <p:stCondLst>
                                    <p:cond delay="0"/>
                                  </p:stCondLst>
                                  <p:childTnLst>
                                    <p:set>
                                      <p:cBhvr>
                                        <p:cTn id="257" dur="indefinite"/>
                                        <p:tgtEl>
                                          <p:spTgt spid="134"/>
                                        </p:tgtEl>
                                        <p:attrNameLst>
                                          <p:attrName>style.opacity</p:attrName>
                                        </p:attrNameLst>
                                      </p:cBhvr>
                                      <p:to>
                                        <p:strVal val="0.25"/>
                                      </p:to>
                                    </p:set>
                                    <p:animEffect filter="image" prLst="opacity: 0.25">
                                      <p:cBhvr rctx="IE">
                                        <p:cTn id="258" dur="indefinite"/>
                                        <p:tgtEl>
                                          <p:spTgt spid="134"/>
                                        </p:tgtEl>
                                      </p:cBhvr>
                                    </p:animEffect>
                                  </p:childTnLst>
                                </p:cTn>
                              </p:par>
                              <p:par>
                                <p:cTn id="259" presetID="9" presetClass="emph" presetSubtype="0" nodeType="withEffect">
                                  <p:stCondLst>
                                    <p:cond delay="0"/>
                                  </p:stCondLst>
                                  <p:childTnLst>
                                    <p:set>
                                      <p:cBhvr>
                                        <p:cTn id="260" dur="indefinite"/>
                                        <p:tgtEl>
                                          <p:spTgt spid="97"/>
                                        </p:tgtEl>
                                        <p:attrNameLst>
                                          <p:attrName>style.opacity</p:attrName>
                                        </p:attrNameLst>
                                      </p:cBhvr>
                                      <p:to>
                                        <p:strVal val="0.25"/>
                                      </p:to>
                                    </p:set>
                                    <p:animEffect filter="image" prLst="opacity: 0.25">
                                      <p:cBhvr rctx="IE">
                                        <p:cTn id="261" dur="indefinite"/>
                                        <p:tgtEl>
                                          <p:spTgt spid="97"/>
                                        </p:tgtEl>
                                      </p:cBhvr>
                                    </p:animEffect>
                                  </p:childTnLst>
                                </p:cTn>
                              </p:par>
                              <p:par>
                                <p:cTn id="262" presetID="9" presetClass="emph" presetSubtype="0" nodeType="withEffect">
                                  <p:stCondLst>
                                    <p:cond delay="0"/>
                                  </p:stCondLst>
                                  <p:childTnLst>
                                    <p:set>
                                      <p:cBhvr>
                                        <p:cTn id="263" dur="indefinite"/>
                                        <p:tgtEl>
                                          <p:spTgt spid="98"/>
                                        </p:tgtEl>
                                        <p:attrNameLst>
                                          <p:attrName>style.opacity</p:attrName>
                                        </p:attrNameLst>
                                      </p:cBhvr>
                                      <p:to>
                                        <p:strVal val="0.25"/>
                                      </p:to>
                                    </p:set>
                                    <p:animEffect filter="image" prLst="opacity: 0.25">
                                      <p:cBhvr rctx="IE">
                                        <p:cTn id="264" dur="indefinite"/>
                                        <p:tgtEl>
                                          <p:spTgt spid="98"/>
                                        </p:tgtEl>
                                      </p:cBhvr>
                                    </p:animEffect>
                                  </p:childTnLst>
                                </p:cTn>
                              </p:par>
                              <p:par>
                                <p:cTn id="265" presetID="9" presetClass="emph" presetSubtype="0" grpId="1" nodeType="withEffect">
                                  <p:stCondLst>
                                    <p:cond delay="0"/>
                                  </p:stCondLst>
                                  <p:childTnLst>
                                    <p:set>
                                      <p:cBhvr>
                                        <p:cTn id="266" dur="indefinite"/>
                                        <p:tgtEl>
                                          <p:spTgt spid="99"/>
                                        </p:tgtEl>
                                        <p:attrNameLst>
                                          <p:attrName>style.opacity</p:attrName>
                                        </p:attrNameLst>
                                      </p:cBhvr>
                                      <p:to>
                                        <p:strVal val="0.25"/>
                                      </p:to>
                                    </p:set>
                                    <p:animEffect filter="image" prLst="opacity: 0.25">
                                      <p:cBhvr rctx="IE">
                                        <p:cTn id="267" dur="indefinite"/>
                                        <p:tgtEl>
                                          <p:spTgt spid="99"/>
                                        </p:tgtEl>
                                      </p:cBhvr>
                                    </p:animEffect>
                                  </p:childTnLst>
                                </p:cTn>
                              </p:par>
                              <p:par>
                                <p:cTn id="268" presetID="9" presetClass="emph" presetSubtype="0" grpId="1" nodeType="withEffect">
                                  <p:stCondLst>
                                    <p:cond delay="0"/>
                                  </p:stCondLst>
                                  <p:childTnLst>
                                    <p:set>
                                      <p:cBhvr>
                                        <p:cTn id="269" dur="indefinite"/>
                                        <p:tgtEl>
                                          <p:spTgt spid="137"/>
                                        </p:tgtEl>
                                        <p:attrNameLst>
                                          <p:attrName>style.opacity</p:attrName>
                                        </p:attrNameLst>
                                      </p:cBhvr>
                                      <p:to>
                                        <p:strVal val="0.25"/>
                                      </p:to>
                                    </p:set>
                                    <p:animEffect filter="image" prLst="opacity: 0.25">
                                      <p:cBhvr rctx="IE">
                                        <p:cTn id="270" dur="indefinite"/>
                                        <p:tgtEl>
                                          <p:spTgt spid="137"/>
                                        </p:tgtEl>
                                      </p:cBhvr>
                                    </p:animEffect>
                                  </p:childTnLst>
                                </p:cTn>
                              </p:par>
                              <p:par>
                                <p:cTn id="271" presetID="9" presetClass="emph" presetSubtype="0" grpId="1" nodeType="withEffect">
                                  <p:stCondLst>
                                    <p:cond delay="0"/>
                                  </p:stCondLst>
                                  <p:childTnLst>
                                    <p:set>
                                      <p:cBhvr>
                                        <p:cTn id="272" dur="indefinite"/>
                                        <p:tgtEl>
                                          <p:spTgt spid="144"/>
                                        </p:tgtEl>
                                        <p:attrNameLst>
                                          <p:attrName>style.opacity</p:attrName>
                                        </p:attrNameLst>
                                      </p:cBhvr>
                                      <p:to>
                                        <p:strVal val="0.25"/>
                                      </p:to>
                                    </p:set>
                                    <p:animEffect filter="image" prLst="opacity: 0.25">
                                      <p:cBhvr rctx="IE">
                                        <p:cTn id="273" dur="indefinite"/>
                                        <p:tgtEl>
                                          <p:spTgt spid="144"/>
                                        </p:tgtEl>
                                      </p:cBhvr>
                                    </p:animEffect>
                                  </p:childTnLst>
                                </p:cTn>
                              </p:par>
                              <p:par>
                                <p:cTn id="274" presetID="9" presetClass="emph" presetSubtype="0" grpId="1" nodeType="withEffect">
                                  <p:stCondLst>
                                    <p:cond delay="0"/>
                                  </p:stCondLst>
                                  <p:childTnLst>
                                    <p:set>
                                      <p:cBhvr>
                                        <p:cTn id="275" dur="indefinite"/>
                                        <p:tgtEl>
                                          <p:spTgt spid="146"/>
                                        </p:tgtEl>
                                        <p:attrNameLst>
                                          <p:attrName>style.opacity</p:attrName>
                                        </p:attrNameLst>
                                      </p:cBhvr>
                                      <p:to>
                                        <p:strVal val="0.25"/>
                                      </p:to>
                                    </p:set>
                                    <p:animEffect filter="image" prLst="opacity: 0.25">
                                      <p:cBhvr rctx="IE">
                                        <p:cTn id="276" dur="indefinite"/>
                                        <p:tgtEl>
                                          <p:spTgt spid="146"/>
                                        </p:tgtEl>
                                      </p:cBhvr>
                                    </p:animEffect>
                                  </p:childTnLst>
                                </p:cTn>
                              </p:par>
                              <p:par>
                                <p:cTn id="277" presetID="9" presetClass="emph" presetSubtype="0" grpId="1" nodeType="withEffect">
                                  <p:stCondLst>
                                    <p:cond delay="0"/>
                                  </p:stCondLst>
                                  <p:childTnLst>
                                    <p:set>
                                      <p:cBhvr>
                                        <p:cTn id="278" dur="indefinite"/>
                                        <p:tgtEl>
                                          <p:spTgt spid="147"/>
                                        </p:tgtEl>
                                        <p:attrNameLst>
                                          <p:attrName>style.opacity</p:attrName>
                                        </p:attrNameLst>
                                      </p:cBhvr>
                                      <p:to>
                                        <p:strVal val="0.25"/>
                                      </p:to>
                                    </p:set>
                                    <p:animEffect filter="image" prLst="opacity: 0.25">
                                      <p:cBhvr rctx="IE">
                                        <p:cTn id="279" dur="indefinite"/>
                                        <p:tgtEl>
                                          <p:spTgt spid="147"/>
                                        </p:tgtEl>
                                      </p:cBhvr>
                                    </p:animEffect>
                                  </p:childTnLst>
                                </p:cTn>
                              </p:par>
                              <p:par>
                                <p:cTn id="280" presetID="9" presetClass="emph" presetSubtype="0" nodeType="withEffect">
                                  <p:stCondLst>
                                    <p:cond delay="0"/>
                                  </p:stCondLst>
                                  <p:childTnLst>
                                    <p:set>
                                      <p:cBhvr>
                                        <p:cTn id="281" dur="indefinite"/>
                                        <p:tgtEl>
                                          <p:spTgt spid="154"/>
                                        </p:tgtEl>
                                        <p:attrNameLst>
                                          <p:attrName>style.opacity</p:attrName>
                                        </p:attrNameLst>
                                      </p:cBhvr>
                                      <p:to>
                                        <p:strVal val="0.25"/>
                                      </p:to>
                                    </p:set>
                                    <p:animEffect filter="image" prLst="opacity: 0.25">
                                      <p:cBhvr rctx="IE">
                                        <p:cTn id="282" dur="indefinite"/>
                                        <p:tgtEl>
                                          <p:spTgt spid="154"/>
                                        </p:tgtEl>
                                      </p:cBhvr>
                                    </p:animEffect>
                                  </p:childTnLst>
                                </p:cTn>
                              </p:par>
                              <p:par>
                                <p:cTn id="283" presetID="9" presetClass="emph" presetSubtype="0" nodeType="withEffect">
                                  <p:stCondLst>
                                    <p:cond delay="0"/>
                                  </p:stCondLst>
                                  <p:childTnLst>
                                    <p:set>
                                      <p:cBhvr>
                                        <p:cTn id="284" dur="indefinite"/>
                                        <p:tgtEl>
                                          <p:spTgt spid="155"/>
                                        </p:tgtEl>
                                        <p:attrNameLst>
                                          <p:attrName>style.opacity</p:attrName>
                                        </p:attrNameLst>
                                      </p:cBhvr>
                                      <p:to>
                                        <p:strVal val="0.25"/>
                                      </p:to>
                                    </p:set>
                                    <p:animEffect filter="image" prLst="opacity: 0.25">
                                      <p:cBhvr rctx="IE">
                                        <p:cTn id="285" dur="indefinite"/>
                                        <p:tgtEl>
                                          <p:spTgt spid="155"/>
                                        </p:tgtEl>
                                      </p:cBhvr>
                                    </p:animEffect>
                                  </p:childTnLst>
                                </p:cTn>
                              </p:par>
                              <p:par>
                                <p:cTn id="286" presetID="9" presetClass="emph" presetSubtype="0" nodeType="withEffect">
                                  <p:stCondLst>
                                    <p:cond delay="0"/>
                                  </p:stCondLst>
                                  <p:childTnLst>
                                    <p:set>
                                      <p:cBhvr>
                                        <p:cTn id="287" dur="indefinite"/>
                                        <p:tgtEl>
                                          <p:spTgt spid="157"/>
                                        </p:tgtEl>
                                        <p:attrNameLst>
                                          <p:attrName>style.opacity</p:attrName>
                                        </p:attrNameLst>
                                      </p:cBhvr>
                                      <p:to>
                                        <p:strVal val="0.25"/>
                                      </p:to>
                                    </p:set>
                                    <p:animEffect filter="image" prLst="opacity: 0.25">
                                      <p:cBhvr rctx="IE">
                                        <p:cTn id="288" dur="indefinite"/>
                                        <p:tgtEl>
                                          <p:spTgt spid="157"/>
                                        </p:tgtEl>
                                      </p:cBhvr>
                                    </p:animEffect>
                                  </p:childTnLst>
                                </p:cTn>
                              </p:par>
                              <p:par>
                                <p:cTn id="289" presetID="9" presetClass="emph" presetSubtype="0" nodeType="withEffect">
                                  <p:stCondLst>
                                    <p:cond delay="0"/>
                                  </p:stCondLst>
                                  <p:childTnLst>
                                    <p:set>
                                      <p:cBhvr>
                                        <p:cTn id="290" dur="indefinite"/>
                                        <p:tgtEl>
                                          <p:spTgt spid="158"/>
                                        </p:tgtEl>
                                        <p:attrNameLst>
                                          <p:attrName>style.opacity</p:attrName>
                                        </p:attrNameLst>
                                      </p:cBhvr>
                                      <p:to>
                                        <p:strVal val="0.25"/>
                                      </p:to>
                                    </p:set>
                                    <p:animEffect filter="image" prLst="opacity: 0.25">
                                      <p:cBhvr rctx="IE">
                                        <p:cTn id="291" dur="indefinite"/>
                                        <p:tgtEl>
                                          <p:spTgt spid="158"/>
                                        </p:tgtEl>
                                      </p:cBhvr>
                                    </p:animEffect>
                                  </p:childTnLst>
                                </p:cTn>
                              </p:par>
                              <p:par>
                                <p:cTn id="292" presetID="9" presetClass="emph" presetSubtype="0" grpId="1" nodeType="withEffect">
                                  <p:stCondLst>
                                    <p:cond delay="0"/>
                                  </p:stCondLst>
                                  <p:childTnLst>
                                    <p:set>
                                      <p:cBhvr>
                                        <p:cTn id="293" dur="indefinite"/>
                                        <p:tgtEl>
                                          <p:spTgt spid="160"/>
                                        </p:tgtEl>
                                        <p:attrNameLst>
                                          <p:attrName>style.opacity</p:attrName>
                                        </p:attrNameLst>
                                      </p:cBhvr>
                                      <p:to>
                                        <p:strVal val="0.25"/>
                                      </p:to>
                                    </p:set>
                                    <p:animEffect filter="image" prLst="opacity: 0.25">
                                      <p:cBhvr rctx="IE">
                                        <p:cTn id="294" dur="indefinite"/>
                                        <p:tgtEl>
                                          <p:spTgt spid="160"/>
                                        </p:tgtEl>
                                      </p:cBhvr>
                                    </p:animEffect>
                                  </p:childTnLst>
                                </p:cTn>
                              </p:par>
                              <p:par>
                                <p:cTn id="295" presetID="9" presetClass="emph" presetSubtype="0" grpId="1" nodeType="withEffect">
                                  <p:stCondLst>
                                    <p:cond delay="0"/>
                                  </p:stCondLst>
                                  <p:childTnLst>
                                    <p:set>
                                      <p:cBhvr>
                                        <p:cTn id="296" dur="indefinite"/>
                                        <p:tgtEl>
                                          <p:spTgt spid="162"/>
                                        </p:tgtEl>
                                        <p:attrNameLst>
                                          <p:attrName>style.opacity</p:attrName>
                                        </p:attrNameLst>
                                      </p:cBhvr>
                                      <p:to>
                                        <p:strVal val="0.25"/>
                                      </p:to>
                                    </p:set>
                                    <p:animEffect filter="image" prLst="opacity: 0.25">
                                      <p:cBhvr rctx="IE">
                                        <p:cTn id="297" dur="indefinite"/>
                                        <p:tgtEl>
                                          <p:spTgt spid="162"/>
                                        </p:tgtEl>
                                      </p:cBhvr>
                                    </p:animEffect>
                                  </p:childTnLst>
                                </p:cTn>
                              </p:par>
                              <p:par>
                                <p:cTn id="298" presetID="9" presetClass="emph" presetSubtype="0" grpId="1" nodeType="withEffect">
                                  <p:stCondLst>
                                    <p:cond delay="0"/>
                                  </p:stCondLst>
                                  <p:childTnLst>
                                    <p:set>
                                      <p:cBhvr>
                                        <p:cTn id="299" dur="indefinite"/>
                                        <p:tgtEl>
                                          <p:spTgt spid="163"/>
                                        </p:tgtEl>
                                        <p:attrNameLst>
                                          <p:attrName>style.opacity</p:attrName>
                                        </p:attrNameLst>
                                      </p:cBhvr>
                                      <p:to>
                                        <p:strVal val="0.25"/>
                                      </p:to>
                                    </p:set>
                                    <p:animEffect filter="image" prLst="opacity: 0.25">
                                      <p:cBhvr rctx="IE">
                                        <p:cTn id="300" dur="indefinite"/>
                                        <p:tgtEl>
                                          <p:spTgt spid="163"/>
                                        </p:tgtEl>
                                      </p:cBhvr>
                                    </p:animEffect>
                                  </p:childTnLst>
                                </p:cTn>
                              </p:par>
                              <p:par>
                                <p:cTn id="301" presetID="9" presetClass="emph" presetSubtype="0" grpId="1" nodeType="withEffect">
                                  <p:stCondLst>
                                    <p:cond delay="0"/>
                                  </p:stCondLst>
                                  <p:childTnLst>
                                    <p:set>
                                      <p:cBhvr>
                                        <p:cTn id="302" dur="indefinite"/>
                                        <p:tgtEl>
                                          <p:spTgt spid="164"/>
                                        </p:tgtEl>
                                        <p:attrNameLst>
                                          <p:attrName>style.opacity</p:attrName>
                                        </p:attrNameLst>
                                      </p:cBhvr>
                                      <p:to>
                                        <p:strVal val="0.25"/>
                                      </p:to>
                                    </p:set>
                                    <p:animEffect filter="image" prLst="opacity: 0.25">
                                      <p:cBhvr rctx="IE">
                                        <p:cTn id="303" dur="indefinite"/>
                                        <p:tgtEl>
                                          <p:spTgt spid="164"/>
                                        </p:tgtEl>
                                      </p:cBhvr>
                                    </p:animEffect>
                                  </p:childTnLst>
                                </p:cTn>
                              </p:par>
                              <p:par>
                                <p:cTn id="304" presetID="9" presetClass="emph" presetSubtype="0" grpId="1" nodeType="withEffect">
                                  <p:stCondLst>
                                    <p:cond delay="0"/>
                                  </p:stCondLst>
                                  <p:childTnLst>
                                    <p:set>
                                      <p:cBhvr>
                                        <p:cTn id="305" dur="indefinite"/>
                                        <p:tgtEl>
                                          <p:spTgt spid="165"/>
                                        </p:tgtEl>
                                        <p:attrNameLst>
                                          <p:attrName>style.opacity</p:attrName>
                                        </p:attrNameLst>
                                      </p:cBhvr>
                                      <p:to>
                                        <p:strVal val="0.25"/>
                                      </p:to>
                                    </p:set>
                                    <p:animEffect filter="image" prLst="opacity: 0.25">
                                      <p:cBhvr rctx="IE">
                                        <p:cTn id="306" dur="indefinite"/>
                                        <p:tgtEl>
                                          <p:spTgt spid="165"/>
                                        </p:tgtEl>
                                      </p:cBhvr>
                                    </p:animEffect>
                                  </p:childTnLst>
                                </p:cTn>
                              </p:par>
                              <p:par>
                                <p:cTn id="307" presetID="9" presetClass="emph" presetSubtype="0" grpId="0" nodeType="withEffect" nodePh="1">
                                  <p:stCondLst>
                                    <p:cond delay="0"/>
                                  </p:stCondLst>
                                  <p:endCondLst>
                                    <p:cond evt="begin" delay="0">
                                      <p:tn val="307"/>
                                    </p:cond>
                                  </p:endCondLst>
                                  <p:childTnLst>
                                    <p:set>
                                      <p:cBhvr>
                                        <p:cTn id="308" dur="indefinite"/>
                                        <p:tgtEl>
                                          <p:spTgt spid="5"/>
                                        </p:tgtEl>
                                        <p:attrNameLst>
                                          <p:attrName>style.opacity</p:attrName>
                                        </p:attrNameLst>
                                      </p:cBhvr>
                                      <p:to>
                                        <p:strVal val="0.25"/>
                                      </p:to>
                                    </p:set>
                                    <p:animEffect filter="image" prLst="opacity: 0.25">
                                      <p:cBhvr rctx="IE">
                                        <p:cTn id="309" dur="indefinite"/>
                                        <p:tgtEl>
                                          <p:spTgt spid="5"/>
                                        </p:tgtEl>
                                      </p:cBhvr>
                                    </p:animEffect>
                                  </p:childTnLst>
                                </p:cTn>
                              </p:par>
                              <p:par>
                                <p:cTn id="310" presetID="9" presetClass="emph" presetSubtype="0" nodeType="withEffect">
                                  <p:stCondLst>
                                    <p:cond delay="0"/>
                                  </p:stCondLst>
                                  <p:childTnLst>
                                    <p:set>
                                      <p:cBhvr>
                                        <p:cTn id="311" dur="indefinite"/>
                                        <p:tgtEl>
                                          <p:spTgt spid="16"/>
                                        </p:tgtEl>
                                        <p:attrNameLst>
                                          <p:attrName>style.opacity</p:attrName>
                                        </p:attrNameLst>
                                      </p:cBhvr>
                                      <p:to>
                                        <p:strVal val="0.25"/>
                                      </p:to>
                                    </p:set>
                                    <p:animEffect filter="image" prLst="opacity: 0.25">
                                      <p:cBhvr rctx="IE">
                                        <p:cTn id="312" dur="indefinite"/>
                                        <p:tgtEl>
                                          <p:spTgt spid="16"/>
                                        </p:tgtEl>
                                      </p:cBhvr>
                                    </p:animEffect>
                                  </p:childTnLst>
                                </p:cTn>
                              </p:par>
                              <p:par>
                                <p:cTn id="313" presetID="9" presetClass="emph" presetSubtype="0" nodeType="withEffect">
                                  <p:stCondLst>
                                    <p:cond delay="0"/>
                                  </p:stCondLst>
                                  <p:childTnLst>
                                    <p:set>
                                      <p:cBhvr>
                                        <p:cTn id="314" dur="indefinite"/>
                                        <p:tgtEl>
                                          <p:spTgt spid="9">
                                            <p:txEl>
                                              <p:pRg st="0" end="0"/>
                                            </p:txEl>
                                          </p:spTgt>
                                        </p:tgtEl>
                                        <p:attrNameLst>
                                          <p:attrName>style.opacity</p:attrName>
                                        </p:attrNameLst>
                                      </p:cBhvr>
                                      <p:to>
                                        <p:strVal val="0.25"/>
                                      </p:to>
                                    </p:set>
                                    <p:animEffect filter="image" prLst="opacity: 0.25">
                                      <p:cBhvr rctx="IE">
                                        <p:cTn id="315" dur="indefinite"/>
                                        <p:tgtEl>
                                          <p:spTgt spid="9">
                                            <p:txEl>
                                              <p:pRg st="0" end="0"/>
                                            </p:txEl>
                                          </p:spTgt>
                                        </p:tgtEl>
                                      </p:cBhvr>
                                    </p:animEffect>
                                  </p:childTnLst>
                                </p:cTn>
                              </p:par>
                              <p:par>
                                <p:cTn id="316" presetID="9" presetClass="emph" presetSubtype="0" nodeType="withEffect">
                                  <p:stCondLst>
                                    <p:cond delay="0"/>
                                  </p:stCondLst>
                                  <p:childTnLst>
                                    <p:set>
                                      <p:cBhvr>
                                        <p:cTn id="317" dur="indefinite"/>
                                        <p:tgtEl>
                                          <p:spTgt spid="9">
                                            <p:txEl>
                                              <p:pRg st="6" end="6"/>
                                            </p:txEl>
                                          </p:spTgt>
                                        </p:tgtEl>
                                        <p:attrNameLst>
                                          <p:attrName>style.opacity</p:attrName>
                                        </p:attrNameLst>
                                      </p:cBhvr>
                                      <p:to>
                                        <p:strVal val="0.25"/>
                                      </p:to>
                                    </p:set>
                                    <p:animEffect filter="image" prLst="opacity: 0.25">
                                      <p:cBhvr rctx="IE">
                                        <p:cTn id="318" dur="indefinite"/>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3" grpId="1"/>
      <p:bldP spid="22" grpId="0"/>
      <p:bldP spid="22" grpId="1"/>
      <p:bldP spid="23" grpId="0"/>
      <p:bldP spid="23" grpId="1"/>
      <p:bldP spid="62" grpId="0"/>
      <p:bldP spid="62" grpId="1"/>
      <p:bldP spid="63" grpId="0"/>
      <p:bldP spid="63" grpId="1"/>
      <p:bldP spid="85" grpId="0" animBg="1"/>
      <p:bldP spid="86" grpId="0" animBg="1"/>
      <p:bldP spid="87" grpId="0" animBg="1"/>
      <p:bldP spid="88" grpId="0" animBg="1"/>
      <p:bldP spid="89" grpId="0" animBg="1"/>
      <p:bldP spid="96" grpId="0"/>
      <p:bldP spid="103" grpId="0"/>
      <p:bldP spid="103" grpId="1"/>
      <p:bldP spid="104" grpId="0"/>
      <p:bldP spid="104" grpId="1"/>
      <p:bldP spid="108" grpId="0"/>
      <p:bldP spid="108" grpId="1"/>
      <p:bldP spid="109" grpId="0"/>
      <p:bldP spid="109" grpId="1"/>
      <p:bldP spid="134" grpId="0"/>
      <p:bldP spid="134" grpId="1"/>
      <p:bldP spid="99" grpId="0" animBg="1"/>
      <p:bldP spid="99" grpId="1" animBg="1"/>
      <p:bldP spid="137" grpId="0" animBg="1"/>
      <p:bldP spid="137" grpId="1" animBg="1"/>
      <p:bldP spid="144" grpId="0"/>
      <p:bldP spid="144" grpId="1"/>
      <p:bldP spid="146" grpId="0"/>
      <p:bldP spid="146" grpId="1"/>
      <p:bldP spid="147" grpId="0"/>
      <p:bldP spid="147" grpId="1"/>
      <p:bldP spid="160" grpId="0" animBg="1"/>
      <p:bldP spid="160" grpId="1" animBg="1"/>
      <p:bldP spid="162" grpId="0" animBg="1"/>
      <p:bldP spid="162" grpId="1" animBg="1"/>
      <p:bldP spid="163" grpId="0" animBg="1"/>
      <p:bldP spid="163" grpId="1" animBg="1"/>
      <p:bldP spid="164" grpId="0" animBg="1"/>
      <p:bldP spid="164" grpId="1" animBg="1"/>
      <p:bldP spid="165" grpId="0" animBg="1"/>
      <p:bldP spid="165" grpId="1"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a:t>
            </a:r>
            <a:r>
              <a:rPr lang="en-US" baseline="30000" dirty="0"/>
              <a:t>[15]</a:t>
            </a:r>
            <a:r>
              <a:rPr lang="en-US" dirty="0"/>
              <a:t> </a:t>
            </a: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DA2E30C-0ACD-A342-9602-CD08EAEDCC90}"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002119"/>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833264" y="1890937"/>
            <a:ext cx="153554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+Tag</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Tag</a:t>
            </a:r>
            <a:r>
              <a:rPr lang="en-US" sz="1400" b="0" baseline="-25000" dirty="0" err="1">
                <a:latin typeface="Calibri" panose="020F0502020204030204" pitchFamily="34" charset="0"/>
                <a:cs typeface="Calibri" panose="020F0502020204030204" pitchFamily="34" charset="0"/>
              </a:rPr>
              <a:t>k</a:t>
            </a:r>
            <a:endParaRPr lang="en-US" sz="1400" b="0" baseline="-250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564129220"/>
                  </p:ext>
                </p:extLst>
              </p:nvPr>
            </p:nvGraphicFramePr>
            <p:xfrm>
              <a:off x="7293889" y="210075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4"/>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4"/>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4"/>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4"/>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4"/>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4"/>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4"/>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4"/>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493134"/>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334050"/>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34076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196318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09583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364578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[16]</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323172" y="2007442"/>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323172" y="2007442"/>
                <a:ext cx="2469705" cy="362172"/>
              </a:xfrm>
              <a:prstGeom prst="roundRect">
                <a:avLst/>
              </a:prstGeom>
              <a:blipFill>
                <a:blip r:embed="rId5"/>
                <a:stretch>
                  <a:fillRect l="-2030" b="-312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2645689"/>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403498" y="2426335"/>
            <a:ext cx="5680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ACK1</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292873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2752487"/>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45873" y="2636912"/>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endParaRPr lang="en-US" sz="800" b="1" dirty="0">
                  <a:solidFill>
                    <a:schemeClr val="tx1"/>
                  </a:solidFill>
                  <a:latin typeface="Calibri" panose="020F0502020204030204" pitchFamily="34" charset="0"/>
                  <a:cs typeface="Calibri" panose="020F0502020204030204" pitchFamily="34" charset="0"/>
                </a:endParaRP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r>
                  <a:rPr lang="de-DE" sz="800" b="1" baseline="-25000" dirty="0">
                    <a:solidFill>
                      <a:schemeClr val="tx1"/>
                    </a:solidFill>
                    <a:latin typeface="Calibri" panose="020F0502020204030204" pitchFamily="34" charset="0"/>
                    <a:cs typeface="Calibri" panose="020F0502020204030204" pitchFamily="34" charset="0"/>
                  </a:rPr>
                  <a:t>1</a:t>
                </a: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1</a:t>
                </a:r>
                <a:endParaRPr lang="en-US" sz="800" b="1" baseline="-25000" dirty="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212725"/>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3968226"/>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349073" y="3793963"/>
                <a:ext cx="716415"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dirty="0">
                  <a:latin typeface="Calibri" panose="020F0502020204030204" pitchFamily="34" charset="0"/>
                  <a:cs typeface="Calibri" panose="020F0502020204030204" pitchFamily="34" charset="0"/>
                </a:endParaRP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349073" y="3793963"/>
                <a:ext cx="716415" cy="307777"/>
              </a:xfrm>
              <a:prstGeom prst="rect">
                <a:avLst/>
              </a:prstGeom>
              <a:blipFill>
                <a:blip r:embed="rId6"/>
                <a:stretch>
                  <a:fillRect l="-3448" t="-3448" b="-1034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228954"/>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070368"/>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070368"/>
                <a:ext cx="701731" cy="307777"/>
              </a:xfrm>
              <a:prstGeom prst="rect">
                <a:avLst/>
              </a:prstGeom>
              <a:blipFill>
                <a:blip r:embed="rId7"/>
                <a:stretch>
                  <a:fillRect l="-3509"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45683" y="3603648"/>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dirty="0">
                    <a:solidFill>
                      <a:schemeClr val="tx1"/>
                    </a:solidFill>
                    <a:latin typeface="Calibri" panose="020F0502020204030204" pitchFamily="34" charset="0"/>
                    <a:cs typeface="Calibri" panose="020F0502020204030204" pitchFamily="34" charset="0"/>
                  </a:rPr>
                  <a:t>ACK</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endParaRPr lang="de-DE" sz="800" b="1" dirty="0">
                  <a:solidFill>
                    <a:schemeClr val="tx1"/>
                  </a:solidFill>
                  <a:latin typeface="Calibri" panose="020F0502020204030204" pitchFamily="34" charset="0"/>
                  <a:cs typeface="Calibri" panose="020F0502020204030204" pitchFamily="34" charset="0"/>
                </a:endParaRPr>
              </a:p>
              <a:p>
                <a:pPr algn="ctr"/>
                <a:r>
                  <a:rPr lang="de-DE" sz="800" b="1" dirty="0">
                    <a:solidFill>
                      <a:schemeClr val="tx1"/>
                    </a:solidFill>
                    <a:latin typeface="Calibri" panose="020F0502020204030204" pitchFamily="34" charset="0"/>
                    <a:cs typeface="Calibri" panose="020F0502020204030204" pitchFamily="34" charset="0"/>
                  </a:rPr>
                  <a:t>+ EPC</a:t>
                </a:r>
                <a:r>
                  <a:rPr lang="de-DE" sz="800" b="1" baseline="-25000" dirty="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dirty="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45683" y="3603648"/>
                <a:ext cx="819631" cy="340877"/>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18954" y="3603649"/>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47889" y="3774086"/>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51839" y="4151361"/>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36776" y="4158678"/>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54070" y="3915983"/>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54070" y="3915983"/>
                <a:ext cx="359394" cy="24269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870913" y="3929515"/>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870913" y="3929515"/>
                <a:ext cx="357790"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2767698"/>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2767698"/>
                <a:ext cx="391454" cy="27276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12009" y="1650680"/>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12009" y="1650680"/>
                <a:ext cx="393056" cy="272767"/>
              </a:xfrm>
              <a:prstGeom prst="rect">
                <a:avLst/>
              </a:prstGeom>
              <a:blipFill>
                <a:blip r:embed="rId12"/>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61274" y="1484784"/>
            <a:ext cx="127707" cy="761690"/>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2708920"/>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2749244"/>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2749244"/>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2843808" y="5822938"/>
            <a:ext cx="1336933" cy="246221"/>
          </a:xfrm>
          <a:prstGeom prst="rect">
            <a:avLst/>
          </a:prstGeom>
          <a:noFill/>
        </p:spPr>
        <p:txBody>
          <a:bodyPr wrap="square" rtlCol="0">
            <a:spAutoFit/>
          </a:bodyPr>
          <a:lstStyle/>
          <a:p>
            <a:r>
              <a:rPr lang="en-CA" sz="1000" i="1" dirty="0">
                <a:latin typeface="Calibri" panose="020F0502020204030204" pitchFamily="34" charset="0"/>
              </a:rPr>
              <a:t>[16]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060047"/>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060047"/>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001269"/>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026039"/>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
        <p:nvSpPr>
          <p:cNvPr id="110" name="TextBox 109">
            <a:extLst>
              <a:ext uri="{FF2B5EF4-FFF2-40B4-BE49-F238E27FC236}">
                <a16:creationId xmlns:a16="http://schemas.microsoft.com/office/drawing/2014/main" id="{19F07D74-E769-7048-965F-3E5F02906C55}"/>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fade">
                                      <p:cBhvr>
                                        <p:cTn id="66" dur="500"/>
                                        <p:tgtEl>
                                          <p:spTgt spid="7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500"/>
                                        <p:tgtEl>
                                          <p:spTgt spid="1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fade">
                                      <p:cBhvr>
                                        <p:cTn id="74" dur="500"/>
                                        <p:tgtEl>
                                          <p:spTgt spid="10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500"/>
                                        <p:tgtEl>
                                          <p:spTgt spid="102"/>
                                        </p:tgtEl>
                                      </p:cBhvr>
                                    </p:animEffect>
                                  </p:childTnLst>
                                </p:cTn>
                              </p:par>
                              <p:par>
                                <p:cTn id="84" presetID="10" presetClass="entr" presetSubtype="0" fill="hold"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fade">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0"/>
                                        <p:tgtEl>
                                          <p:spTgt spid="112"/>
                                        </p:tgtEl>
                                      </p:cBhvr>
                                    </p:animEffect>
                                  </p:childTnLst>
                                </p:cTn>
                              </p:par>
                              <p:par>
                                <p:cTn id="104" presetID="10" presetClass="entr" presetSubtype="0"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fade">
                                      <p:cBhvr>
                                        <p:cTn id="106" dur="500"/>
                                        <p:tgtEl>
                                          <p:spTgt spid="10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0"/>
                                        <p:tgtEl>
                                          <p:spTgt spid="12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6"/>
                                        </p:tgtEl>
                                        <p:attrNameLst>
                                          <p:attrName>style.visibility</p:attrName>
                                        </p:attrNameLst>
                                      </p:cBhvr>
                                      <p:to>
                                        <p:strVal val="visible"/>
                                      </p:to>
                                    </p:set>
                                    <p:animEffect transition="in" filter="fade">
                                      <p:cBhvr>
                                        <p:cTn id="121" dur="500"/>
                                        <p:tgtEl>
                                          <p:spTgt spid="1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500"/>
                                        <p:tgtEl>
                                          <p:spTgt spid="1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fade">
                                      <p:cBhvr>
                                        <p:cTn id="130" dur="500"/>
                                        <p:tgtEl>
                                          <p:spTgt spid="1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8"/>
                                        </p:tgtEl>
                                        <p:attrNameLst>
                                          <p:attrName>style.visibility</p:attrName>
                                        </p:attrNameLst>
                                      </p:cBhvr>
                                      <p:to>
                                        <p:strVal val="visible"/>
                                      </p:to>
                                    </p:set>
                                    <p:animEffect transition="in" filter="fade">
                                      <p:cBhvr>
                                        <p:cTn id="133" dur="500"/>
                                        <p:tgtEl>
                                          <p:spTgt spid="10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128"/>
                                        </p:tgtEl>
                                        <p:attrNameLst>
                                          <p:attrName>style.visibility</p:attrName>
                                        </p:attrNameLst>
                                      </p:cBhvr>
                                      <p:to>
                                        <p:strVal val="visible"/>
                                      </p:to>
                                    </p:set>
                                    <p:animEffect transition="in" filter="fade">
                                      <p:cBhvr>
                                        <p:cTn id="13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36" grpId="0"/>
      <p:bldP spid="23" grpId="0"/>
      <p:bldP spid="66" grpId="0"/>
      <p:bldP spid="67" grpId="0" animBg="1"/>
      <p:bldP spid="68" grpId="0"/>
      <p:bldP spid="69"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2958E06-2331-F545-9460-6B0EC796DAD8}"/>
              </a:ext>
            </a:extLst>
          </p:cNvPr>
          <p:cNvGrpSpPr/>
          <p:nvPr/>
        </p:nvGrpSpPr>
        <p:grpSpPr>
          <a:xfrm>
            <a:off x="395535" y="1268760"/>
            <a:ext cx="8308566" cy="1296144"/>
            <a:chOff x="395536" y="1412776"/>
            <a:chExt cx="8308566"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273745" y="1460607"/>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5983405" y="146253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xmlns="">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5983405" y="1462534"/>
                  <a:ext cx="2720697" cy="840533"/>
                </a:xfrm>
                <a:prstGeom prst="roundRect">
                  <a:avLst/>
                </a:prstGeom>
                <a:blipFill>
                  <a:blip r:embed="rId4"/>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344399"/>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429000"/>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445784"/>
            <a:ext cx="8352929" cy="1373055"/>
            <a:chOff x="395536" y="4589800"/>
            <a:chExt cx="8352929" cy="1373055"/>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589800"/>
                  <a:ext cx="3243469"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a:solidFill>
                                  <a:srgbClr val="C00000"/>
                                </a:solidFill>
                                <a:latin typeface="Cambria Math" panose="02040503050406030204" pitchFamily="18" charset="0"/>
                                <a:ea typeface="Cambria Math" panose="02040503050406030204" pitchFamily="18" charset="0"/>
                              </a:rPr>
                              <m:t>𝜑</m:t>
                            </m:r>
                          </m:e>
                        </m:nary>
                      </m:oMath>
                    </m:oMathPara>
                  </a14:m>
                  <a:endParaRPr lang="en-US" sz="1600" b="1" dirty="0"/>
                </a:p>
              </p:txBody>
            </p:sp>
          </mc:Choice>
          <mc:Fallback xmlns="">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589800"/>
                  <a:ext cx="3243469" cy="783356"/>
                </a:xfrm>
                <a:prstGeom prst="rect">
                  <a:avLst/>
                </a:prstGeom>
                <a:blipFill>
                  <a:blip r:embed="rId12"/>
                  <a:stretch>
                    <a:fillRect l="-1946" t="-93651" b="-150794"/>
                  </a:stretch>
                </a:blipFill>
              </p:spPr>
              <p:txBody>
                <a:bodyPr/>
                <a:lstStyle/>
                <a:p>
                  <a:r>
                    <a:rPr lang="en-US">
                      <a:noFill/>
                    </a:rPr>
                    <a:t> </a:t>
                  </a:r>
                </a:p>
              </p:txBody>
            </p:sp>
          </mc:Fallback>
        </mc:AlternateContent>
      </p:grpSp>
      <p:sp>
        <p:nvSpPr>
          <p:cNvPr id="8" name="Titel 7"/>
          <p:cNvSpPr>
            <a:spLocks noGrp="1"/>
          </p:cNvSpPr>
          <p:nvPr>
            <p:ph type="title"/>
          </p:nvPr>
        </p:nvSpPr>
        <p:spPr>
          <a:xfrm>
            <a:off x="466725" y="334800"/>
            <a:ext cx="8208000" cy="369332"/>
          </a:xfrm>
        </p:spPr>
        <p:txBody>
          <a:bodyPr/>
          <a:lstStyle/>
          <a:p>
            <a:pPr lvl="1"/>
            <a:r>
              <a:rPr lang="en-US" dirty="0"/>
              <a:t>Proposed Reading Efficiency</a:t>
            </a:r>
            <a:r>
              <a:rPr lang="en-US" baseline="30000" dirty="0"/>
              <a:t>[15]</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1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0FE8513-A9E9-B44B-9351-021D3B921941}" type="datetime1">
              <a:rPr lang="de-DE" smtClean="0"/>
              <a:t>11.02.19</a:t>
            </a:fld>
            <a:endParaRPr lang="de-DE"/>
          </a:p>
        </p:txBody>
      </p:sp>
      <p:sp>
        <p:nvSpPr>
          <p:cNvPr id="3" name="Footer Placeholder 2">
            <a:extLst>
              <a:ext uri="{FF2B5EF4-FFF2-40B4-BE49-F238E27FC236}">
                <a16:creationId xmlns:a16="http://schemas.microsoft.com/office/drawing/2014/main" id="{04EF2321-EA05-D346-A1BD-99CDB55CC68C}"/>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42" name="TextBox 41">
            <a:extLst>
              <a:ext uri="{FF2B5EF4-FFF2-40B4-BE49-F238E27FC236}">
                <a16:creationId xmlns:a16="http://schemas.microsoft.com/office/drawing/2014/main" id="{A41EA253-CE12-3D40-8D84-5ED19F79D357}"/>
              </a:ext>
            </a:extLst>
          </p:cNvPr>
          <p:cNvSpPr txBox="1"/>
          <p:nvPr/>
        </p:nvSpPr>
        <p:spPr>
          <a:xfrm>
            <a:off x="449621" y="5847075"/>
            <a:ext cx="1962139" cy="246221"/>
          </a:xfrm>
          <a:prstGeom prst="rect">
            <a:avLst/>
          </a:prstGeom>
          <a:noFill/>
        </p:spPr>
        <p:txBody>
          <a:bodyPr wrap="square" rtlCol="0">
            <a:spAutoFit/>
          </a:bodyPr>
          <a:lstStyle/>
          <a:p>
            <a:r>
              <a:rPr lang="en-CA" sz="1000" i="1" dirty="0">
                <a:latin typeface="Calibri" panose="020F0502020204030204" pitchFamily="34" charset="0"/>
              </a:rPr>
              <a:t>[15] </a:t>
            </a:r>
            <a:r>
              <a:rPr lang="en-US" sz="1000" i="1" dirty="0">
                <a:latin typeface="Calibri" panose="020F0502020204030204" pitchFamily="34" charset="0"/>
                <a:cs typeface="Calibri" panose="020F0502020204030204" pitchFamily="34" charset="0"/>
              </a:rPr>
              <a:t>Hazem A. Ahmed </a:t>
            </a:r>
            <a:r>
              <a:rPr lang="da-DK" sz="1000" i="1" dirty="0">
                <a:latin typeface="Calibri" panose="020F0502020204030204" pitchFamily="34" charset="0"/>
              </a:rPr>
              <a:t>et al</a:t>
            </a:r>
            <a:r>
              <a:rPr lang="en-US" sz="1000" i="1" dirty="0">
                <a:latin typeface="Calibri" panose="020F0502020204030204" pitchFamily="34" charset="0"/>
                <a:cs typeface="Calibri" panose="020F0502020204030204" pitchFamily="34" charset="0"/>
              </a:rPr>
              <a:t>,  2015</a:t>
            </a:r>
            <a:endParaRPr lang="en-CA" sz="1000" i="1" dirty="0">
              <a:latin typeface="Calibri" panose="020F0502020204030204" pitchFamily="34" charset="0"/>
            </a:endParaRPr>
          </a:p>
        </p:txBody>
      </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38664"/>
          </a:xfrm>
        </p:spPr>
        <p:txBody>
          <a:bodyPr/>
          <a:lstStyle/>
          <a:p>
            <a:pPr lvl="1"/>
            <a:r>
              <a:rPr lang="en-US" dirty="0">
                <a:latin typeface="Calibri" panose="020F0502020204030204" pitchFamily="34" charset="0"/>
                <a:cs typeface="Calibri" panose="020F0502020204030204" pitchFamily="34" charset="0"/>
              </a:rPr>
              <a:t>Simulation</a:t>
            </a:r>
            <a:r>
              <a:rPr lang="en-US" dirty="0"/>
              <a:t> Results</a:t>
            </a:r>
            <a:br>
              <a:rPr lang="en-US" dirty="0"/>
            </a:b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CAB465-E660-0240-AA0D-905BDC36D052}"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pic>
        <p:nvPicPr>
          <p:cNvPr id="6" name="Picture 5">
            <a:extLst>
              <a:ext uri="{FF2B5EF4-FFF2-40B4-BE49-F238E27FC236}">
                <a16:creationId xmlns:a16="http://schemas.microsoft.com/office/drawing/2014/main" id="{DE72A42B-EEFE-1A42-9B52-A8FF118C9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564904"/>
            <a:ext cx="8134548" cy="3312368"/>
          </a:xfrm>
          <a:prstGeom prst="rect">
            <a:avLst/>
          </a:prstGeom>
        </p:spPr>
      </p:pic>
    </p:spTree>
    <p:extLst>
      <p:ext uri="{BB962C8B-B14F-4D97-AF65-F5344CB8AC3E}">
        <p14:creationId xmlns:p14="http://schemas.microsoft.com/office/powerpoint/2010/main" val="373925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9" name="Datumsplatzhalter 1">
            <a:extLst>
              <a:ext uri="{FF2B5EF4-FFF2-40B4-BE49-F238E27FC236}">
                <a16:creationId xmlns:a16="http://schemas.microsoft.com/office/drawing/2014/main" id="{AA176CE3-B644-4240-B58C-CAECF8EE9274}"/>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90" name="Fußzeilenplatzhalter 2">
            <a:extLst>
              <a:ext uri="{FF2B5EF4-FFF2-40B4-BE49-F238E27FC236}">
                <a16:creationId xmlns:a16="http://schemas.microsoft.com/office/drawing/2014/main" id="{09E9BDFA-B8C9-1246-974B-B637AF8B285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477139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9A40F0F8-B0FD-6C4D-BF6A-7AD3F16ECFB2}"/>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11.02.19</a:t>
            </a:fld>
            <a:endParaRPr lang="de-DE" dirty="0"/>
          </a:p>
        </p:txBody>
      </p:sp>
      <p:sp>
        <p:nvSpPr>
          <p:cNvPr id="49" name="Fußzeilenplatzhalter 2">
            <a:extLst>
              <a:ext uri="{FF2B5EF4-FFF2-40B4-BE49-F238E27FC236}">
                <a16:creationId xmlns:a16="http://schemas.microsoft.com/office/drawing/2014/main" id="{0D39123D-B965-9F44-8DF2-03F39D2CDBAC}"/>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45" name="Picture 44">
            <a:extLst>
              <a:ext uri="{FF2B5EF4-FFF2-40B4-BE49-F238E27FC236}">
                <a16:creationId xmlns:a16="http://schemas.microsoft.com/office/drawing/2014/main" id="{741E9C26-ACD7-BC4D-A37D-913068EE7937}"/>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par>
                                <p:cTn id="14" presetID="9" presetClass="emph" presetSubtype="0" nodeType="withEffect">
                                  <p:stCondLst>
                                    <p:cond delay="0"/>
                                  </p:stCondLst>
                                  <p:childTnLst>
                                    <p:set>
                                      <p:cBhvr>
                                        <p:cTn id="15" dur="indefinite"/>
                                        <p:tgtEl>
                                          <p:spTgt spid="45"/>
                                        </p:tgtEl>
                                        <p:attrNameLst>
                                          <p:attrName>style.opacity</p:attrName>
                                        </p:attrNameLst>
                                      </p:cBhvr>
                                      <p:to>
                                        <p:strVal val="0.25"/>
                                      </p:to>
                                    </p:set>
                                    <p:animEffect filter="image" prLst="opacity: 0.25">
                                      <p:cBhvr rctx="IE">
                                        <p:cTn id="16" dur="indefinite"/>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EAF7ED-1E7F-D243-9963-AEF14BA83F60}"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Minimize the mean identification time for dense RFID system</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applications</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a:t>
              </a:r>
              <a:r>
                <a:rPr lang="en-US" b="1" dirty="0">
                  <a:solidFill>
                    <a:prstClr val="black"/>
                  </a:solidFill>
                  <a:latin typeface="+mj-lt"/>
                </a:rPr>
                <a:t>global</a:t>
              </a:r>
              <a:r>
                <a:rPr lang="en-US" b="1" cap="all" dirty="0">
                  <a:solidFill>
                    <a:prstClr val="black"/>
                  </a:solidFill>
                  <a:latin typeface="Calibri" panose="020F0502020204030204"/>
                </a:rPr>
                <a:t>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 Approaches the FSA theoretical lower limit </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1FB8EA6-C188-0247-A42C-0AB3F614ABF8}"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45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lvl="1"/>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mc:AlternateContent xmlns:mc="http://schemas.openxmlformats.org/markup-compatibility/2006" xmlns:a14="http://schemas.microsoft.com/office/drawing/2010/main">
        <mc:Choice Requires="a14">
          <p:graphicFrame>
            <p:nvGraphicFramePr>
              <p:cNvPr id="4" name="Tabelle 3"/>
              <p:cNvGraphicFramePr>
                <a:graphicFrameLocks noGrp="1"/>
              </p:cNvGraphicFramePr>
              <p:nvPr>
                <p:extLst/>
              </p:nvPr>
            </p:nvGraphicFramePr>
            <p:xfrm>
              <a:off x="179512" y="1180976"/>
              <a:ext cx="8712968" cy="5134822"/>
            </p:xfrm>
            <a:graphic>
              <a:graphicData uri="http://schemas.openxmlformats.org/drawingml/2006/table">
                <a:tbl>
                  <a:tblPr firstRow="1" bandRow="1">
                    <a:tableStyleId>{5940675A-B579-460E-94D1-54222C63F5DA}</a:tableStyleId>
                  </a:tblPr>
                  <a:tblGrid>
                    <a:gridCol w="4356484">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519832">
                    <a:tc>
                      <a:txBody>
                        <a:bodyPr/>
                        <a:lstStyle/>
                        <a:p>
                          <a:pPr algn="ctr"/>
                          <a:r>
                            <a:rPr lang="en-US" sz="1600" kern="1200" baseline="0" dirty="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extLst>
                      <a:ext uri="{0D108BD9-81ED-4DB2-BD59-A6C34878D82A}">
                        <a16:rowId xmlns:a16="http://schemas.microsoft.com/office/drawing/2014/main" val="10000"/>
                      </a:ext>
                    </a:extLst>
                  </a:tr>
                  <a:tr h="4263407">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800" dirty="0">
                              <a:cs typeface="Calibri" panose="020F0502020204030204" pitchFamily="34" charset="0"/>
                            </a:rPr>
                            <a:t> </a:t>
                          </a: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𝑇𝐴</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𝑐</m:t>
                                      </m:r>
                                    </m:sub>
                                  </m:sSub>
                                </m:den>
                              </m:f>
                            </m:oMath>
                          </a14:m>
                          <a:endParaRPr lang="en-US" sz="1600" dirty="0">
                            <a:solidFill>
                              <a:srgbClr val="FF0000"/>
                            </a:solidFill>
                          </a:endParaRPr>
                        </a:p>
                        <a:p>
                          <a:pPr marL="285750" indent="-285750">
                            <a:buFont typeface="Arial" panose="020B0604020202020204" pitchFamily="34" charset="0"/>
                            <a:buChar char="•"/>
                          </a:pPr>
                          <a:endParaRPr lang="en-US" dirty="0"/>
                        </a:p>
                      </a:txBody>
                      <a:tcPr anchor="ct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endParaRPr lang="en-US" sz="1400" i="1" dirty="0">
                            <a:solidFill>
                              <a:srgbClr val="FF0000"/>
                            </a:solidFill>
                            <a:latin typeface="Cambria Math"/>
                            <a:ea typeface="Cambria Math"/>
                          </a:endParaRPr>
                        </a:p>
                        <a:p>
                          <a:pPr marL="285750" indent="-285750">
                            <a:buFont typeface="Arial" panose="020B0604020202020204" pitchFamily="34" charset="0"/>
                            <a:buChar char="•"/>
                          </a:pPr>
                          <a14:m>
                            <m:oMath xmlns:m="http://schemas.openxmlformats.org/officeDocument/2006/math">
                              <m:sSub>
                                <m:sSubPr>
                                  <m:ctrlPr>
                                    <a:rPr lang="en-US" sz="1600" i="1" smtClean="0">
                                      <a:solidFill>
                                        <a:srgbClr val="FF0000"/>
                                      </a:solidFill>
                                      <a:latin typeface="Cambria Math" panose="02040503050406030204" pitchFamily="18" charset="0"/>
                                      <a:ea typeface="Cambria Math"/>
                                    </a:rPr>
                                  </m:ctrlPr>
                                </m:sSubPr>
                                <m:e>
                                  <m:r>
                                    <a:rPr lang="en-US" sz="1600" i="1">
                                      <a:solidFill>
                                        <a:srgbClr val="FF0000"/>
                                      </a:solidFill>
                                      <a:latin typeface="Cambria Math"/>
                                      <a:ea typeface="Cambria Math"/>
                                    </a:rPr>
                                    <m:t>𝜂</m:t>
                                  </m:r>
                                </m:e>
                                <m:sub>
                                  <m:r>
                                    <a:rPr lang="de-DE" sz="1600" i="1">
                                      <a:solidFill>
                                        <a:srgbClr val="FF0000"/>
                                      </a:solidFill>
                                      <a:latin typeface="Cambria Math"/>
                                      <a:ea typeface="Cambria Math"/>
                                    </a:rPr>
                                    <m:t>𝑇</m:t>
                                  </m:r>
                                  <m:r>
                                    <a:rPr lang="de-DE" sz="1600" b="0" i="1" smtClean="0">
                                      <a:solidFill>
                                        <a:srgbClr val="FF0000"/>
                                      </a:solidFill>
                                      <a:latin typeface="Cambria Math"/>
                                      <a:ea typeface="Cambria Math"/>
                                    </a:rPr>
                                    <m:t>𝐶𝑅</m:t>
                                  </m:r>
                                </m:sub>
                              </m:sSub>
                              <m:r>
                                <a:rPr lang="de-DE" sz="1600" i="1">
                                  <a:solidFill>
                                    <a:srgbClr val="FF0000"/>
                                  </a:solidFill>
                                  <a:latin typeface="Cambria Math"/>
                                  <a:ea typeface="Cambria Math"/>
                                </a:rPr>
                                <m:t>=</m:t>
                              </m:r>
                              <m:f>
                                <m:fPr>
                                  <m:ctrlPr>
                                    <a:rPr lang="de-DE" sz="1600" i="1">
                                      <a:solidFill>
                                        <a:srgbClr val="FF0000"/>
                                      </a:solidFill>
                                      <a:latin typeface="Cambria Math" panose="02040503050406030204" pitchFamily="18" charset="0"/>
                                      <a:ea typeface="Cambria Math"/>
                                    </a:rPr>
                                  </m:ctrlPr>
                                </m:fPr>
                                <m:num>
                                  <m:d>
                                    <m:dPr>
                                      <m:ctrlPr>
                                        <a:rPr lang="de-DE" sz="1600" i="1" smtClean="0">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b="0" i="1" smtClean="0">
                                          <a:solidFill>
                                            <a:srgbClr val="FF0000"/>
                                          </a:solidFill>
                                          <a:latin typeface="Cambria Math"/>
                                          <a:ea typeface="Cambria Math"/>
                                        </a:rPr>
                                        <m:t>+</m:t>
                                      </m:r>
                                      <m:r>
                                        <a:rPr lang="de-DE" sz="1600" b="0" i="1" smtClean="0">
                                          <a:solidFill>
                                            <a:srgbClr val="FF0000"/>
                                          </a:solidFill>
                                          <a:latin typeface="Cambria Math"/>
                                          <a:ea typeface="Cambria Math"/>
                                        </a:rPr>
                                        <m:t>𝛼</m:t>
                                      </m:r>
                                      <m:r>
                                        <a:rPr lang="de-DE" sz="1600" b="0" i="1" smtClean="0">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num>
                                <m:den>
                                  <m:d>
                                    <m:dPr>
                                      <m:ctrlPr>
                                        <a:rPr lang="de-DE" sz="1600" i="1">
                                          <a:solidFill>
                                            <a:srgbClr val="FF0000"/>
                                          </a:solidFill>
                                          <a:latin typeface="Cambria Math" panose="02040503050406030204" pitchFamily="18" charset="0"/>
                                          <a:ea typeface="Cambria Math"/>
                                        </a:rPr>
                                      </m:ctrlPr>
                                    </m:dPr>
                                    <m:e>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r>
                                        <a:rPr lang="de-DE" sz="1600" i="1">
                                          <a:solidFill>
                                            <a:srgbClr val="FF0000"/>
                                          </a:solidFill>
                                          <a:latin typeface="Cambria Math"/>
                                          <a:ea typeface="Cambria Math"/>
                                        </a:rPr>
                                        <m:t>𝛼</m:t>
                                      </m:r>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𝑠</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𝐸</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i="1">
                                          <a:solidFill>
                                            <a:srgbClr val="FF0000"/>
                                          </a:solidFill>
                                          <a:latin typeface="Cambria Math"/>
                                          <a:ea typeface="Cambria Math"/>
                                        </a:rPr>
                                        <m:t>𝑒</m:t>
                                      </m:r>
                                    </m:sub>
                                  </m:sSub>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𝑁</m:t>
                                      </m:r>
                                    </m:e>
                                    <m:sub>
                                      <m:r>
                                        <a:rPr lang="de-DE" sz="1600" i="1">
                                          <a:solidFill>
                                            <a:srgbClr val="FF0000"/>
                                          </a:solidFill>
                                          <a:latin typeface="Cambria Math"/>
                                          <a:ea typeface="Cambria Math"/>
                                        </a:rPr>
                                        <m:t>𝑐</m:t>
                                      </m:r>
                                    </m:sub>
                                  </m:sSub>
                                  <m:d>
                                    <m:dPr>
                                      <m:ctrlPr>
                                        <a:rPr lang="de-DE" sz="1600" i="1" smtClean="0">
                                          <a:solidFill>
                                            <a:srgbClr val="FF0000"/>
                                          </a:solidFill>
                                          <a:latin typeface="Cambria Math" panose="02040503050406030204" pitchFamily="18" charset="0"/>
                                          <a:ea typeface="Cambria Math"/>
                                        </a:rPr>
                                      </m:ctrlPr>
                                    </m:dPr>
                                    <m:e>
                                      <m:r>
                                        <a:rPr lang="de-DE" sz="1600" b="0" i="1" smtClean="0">
                                          <a:solidFill>
                                            <a:srgbClr val="FF0000"/>
                                          </a:solidFill>
                                          <a:latin typeface="Cambria Math"/>
                                          <a:ea typeface="Cambria Math"/>
                                        </a:rPr>
                                        <m:t>1−</m:t>
                                      </m:r>
                                      <m:r>
                                        <a:rPr lang="de-DE" sz="1600" b="0" i="1" smtClean="0">
                                          <a:solidFill>
                                            <a:srgbClr val="FF0000"/>
                                          </a:solidFill>
                                          <a:latin typeface="Cambria Math"/>
                                          <a:ea typeface="Cambria Math"/>
                                        </a:rPr>
                                        <m:t>𝛼</m:t>
                                      </m:r>
                                    </m:e>
                                  </m:d>
                                  <m:r>
                                    <a:rPr lang="de-DE" sz="1600" i="1">
                                      <a:solidFill>
                                        <a:srgbClr val="FF0000"/>
                                      </a:solidFill>
                                      <a:latin typeface="Cambria Math"/>
                                      <a:ea typeface="Cambria Math"/>
                                    </a:rPr>
                                    <m:t>⋅</m:t>
                                  </m:r>
                                  <m:sSub>
                                    <m:sSubPr>
                                      <m:ctrlPr>
                                        <a:rPr lang="de-DE" sz="1600" i="1">
                                          <a:solidFill>
                                            <a:srgbClr val="FF0000"/>
                                          </a:solidFill>
                                          <a:latin typeface="Cambria Math" panose="02040503050406030204" pitchFamily="18" charset="0"/>
                                          <a:ea typeface="Cambria Math"/>
                                        </a:rPr>
                                      </m:ctrlPr>
                                    </m:sSubPr>
                                    <m:e>
                                      <m:r>
                                        <a:rPr lang="de-DE" sz="1600" i="1">
                                          <a:solidFill>
                                            <a:srgbClr val="FF0000"/>
                                          </a:solidFill>
                                          <a:latin typeface="Cambria Math"/>
                                          <a:ea typeface="Cambria Math"/>
                                        </a:rPr>
                                        <m:t>𝑇</m:t>
                                      </m:r>
                                    </m:e>
                                    <m:sub>
                                      <m:r>
                                        <a:rPr lang="de-DE" sz="1600" b="0" i="1" smtClean="0">
                                          <a:solidFill>
                                            <a:srgbClr val="FF0000"/>
                                          </a:solidFill>
                                          <a:latin typeface="Cambria Math"/>
                                          <a:ea typeface="Cambria Math"/>
                                        </a:rPr>
                                        <m:t>𝐹</m:t>
                                      </m:r>
                                    </m:sub>
                                  </m:sSub>
                                </m:den>
                              </m:f>
                            </m:oMath>
                          </a14:m>
                          <a:endParaRPr lang="de-DE" sz="1600" b="0" i="1" dirty="0">
                            <a:solidFill>
                              <a:srgbClr val="FF0000"/>
                            </a:solidFill>
                            <a:latin typeface="Cambria Math"/>
                            <a:ea typeface="Cambria Math"/>
                          </a:endParaRPr>
                        </a:p>
                        <a:p>
                          <a:pPr marL="0" indent="0">
                            <a:buFont typeface="Arial" panose="020B0604020202020204" pitchFamily="34" charset="0"/>
                            <a:buNone/>
                          </a:pPr>
                          <a:r>
                            <a:rPr lang="de-DE" sz="1300" kern="1200" dirty="0" err="1">
                              <a:solidFill>
                                <a:schemeClr val="tx2">
                                  <a:lumMod val="75000"/>
                                </a:schemeClr>
                              </a:solidFill>
                              <a:ea typeface="Cambria Math"/>
                              <a:cs typeface="+mn-cs"/>
                            </a:rPr>
                            <a:t>where</a:t>
                          </a:r>
                          <a:r>
                            <a:rPr lang="de-DE" sz="1300" kern="1200" dirty="0">
                              <a:solidFill>
                                <a:schemeClr val="tx2">
                                  <a:lumMod val="75000"/>
                                </a:schemeClr>
                              </a:solidFill>
                              <a:ea typeface="Cambria Math"/>
                              <a:cs typeface="+mn-cs"/>
                            </a:rPr>
                            <a:t>: </a:t>
                          </a:r>
                          <a14:m>
                            <m:oMath xmlns:m="http://schemas.openxmlformats.org/officeDocument/2006/math">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a:solidFill>
                                        <a:schemeClr val="tx2">
                                          <a:lumMod val="75000"/>
                                        </a:schemeClr>
                                      </a:solidFill>
                                      <a:latin typeface="Cambria Math"/>
                                      <a:ea typeface="Cambria Math"/>
                                      <a:cs typeface="+mn-cs"/>
                                    </a:rPr>
                                    <m:t>𝐹</m:t>
                                  </m:r>
                                </m:sub>
                              </m:sSub>
                              <m:r>
                                <a:rPr lang="de-DE" sz="1300" i="1" kern="1200" smtClean="0">
                                  <a:solidFill>
                                    <a:schemeClr val="tx2">
                                      <a:lumMod val="75000"/>
                                    </a:schemeClr>
                                  </a:solidFill>
                                  <a:latin typeface="Cambria Math"/>
                                  <a:ea typeface="Cambria Math"/>
                                  <a:cs typeface="+mn-cs"/>
                                </a:rPr>
                                <m:t>=</m:t>
                              </m:r>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smtClean="0">
                                      <a:solidFill>
                                        <a:schemeClr val="tx2">
                                          <a:lumMod val="75000"/>
                                        </a:schemeClr>
                                      </a:solidFill>
                                      <a:latin typeface="Cambria Math"/>
                                      <a:ea typeface="Cambria Math"/>
                                      <a:cs typeface="+mn-cs"/>
                                    </a:rPr>
                                    <m:t>𝑐</m:t>
                                  </m:r>
                                </m:sub>
                              </m:sSub>
                              <m:r>
                                <a:rPr lang="de-DE" sz="1300" i="1" kern="1200" smtClean="0">
                                  <a:solidFill>
                                    <a:schemeClr val="tx2">
                                      <a:lumMod val="75000"/>
                                    </a:schemeClr>
                                  </a:solidFill>
                                  <a:latin typeface="Cambria Math"/>
                                  <a:ea typeface="Cambria Math"/>
                                  <a:cs typeface="+mn-cs"/>
                                </a:rPr>
                                <m:t>+</m:t>
                              </m:r>
                              <m:sSub>
                                <m:sSubPr>
                                  <m:ctrlPr>
                                    <a:rPr lang="de-DE" sz="1300" i="1" kern="1200">
                                      <a:solidFill>
                                        <a:schemeClr val="tx2">
                                          <a:lumMod val="75000"/>
                                        </a:schemeClr>
                                      </a:solidFill>
                                      <a:latin typeface="Cambria Math" panose="02040503050406030204" pitchFamily="18" charset="0"/>
                                      <a:ea typeface="Cambria Math"/>
                                      <a:cs typeface="+mn-cs"/>
                                    </a:rPr>
                                  </m:ctrlPr>
                                </m:sSubPr>
                                <m:e>
                                  <m:r>
                                    <a:rPr lang="de-DE" sz="1300" i="1" kern="1200">
                                      <a:solidFill>
                                        <a:schemeClr val="tx2">
                                          <a:lumMod val="75000"/>
                                        </a:schemeClr>
                                      </a:solidFill>
                                      <a:latin typeface="Cambria Math"/>
                                      <a:ea typeface="Cambria Math"/>
                                      <a:cs typeface="+mn-cs"/>
                                    </a:rPr>
                                    <m:t>𝑇</m:t>
                                  </m:r>
                                </m:e>
                                <m:sub>
                                  <m:r>
                                    <a:rPr lang="de-DE" sz="1300" i="1" kern="1200" smtClean="0">
                                      <a:solidFill>
                                        <a:schemeClr val="tx2">
                                          <a:lumMod val="75000"/>
                                        </a:schemeClr>
                                      </a:solidFill>
                                      <a:latin typeface="Cambria Math"/>
                                      <a:ea typeface="Cambria Math"/>
                                      <a:cs typeface="+mn-cs"/>
                                    </a:rPr>
                                    <m:t>𝐴𝐶𝐾</m:t>
                                  </m:r>
                                </m:sub>
                              </m:sSub>
                            </m:oMath>
                          </a14:m>
                          <a:endParaRPr lang="en-US" sz="1300" i="1" kern="1200" dirty="0">
                            <a:solidFill>
                              <a:srgbClr val="FF0000"/>
                            </a:solidFill>
                            <a:latin typeface="Cambria Math"/>
                            <a:ea typeface="Cambria Math"/>
                            <a:cs typeface="+mn-cs"/>
                          </a:endParaRPr>
                        </a:p>
                        <a:p>
                          <a:pPr marL="285750" indent="-285750">
                            <a:buFont typeface="Arial" panose="020B0604020202020204" pitchFamily="34" charset="0"/>
                            <a:buChar char="•"/>
                          </a:pPr>
                          <a:endParaRPr lang="en-US" sz="1400" dirty="0"/>
                        </a:p>
                      </a:txBody>
                      <a:tcPr anchor="ctr"/>
                    </a:tc>
                    <a:extLst>
                      <a:ext uri="{0D108BD9-81ED-4DB2-BD59-A6C34878D82A}">
                        <a16:rowId xmlns:a16="http://schemas.microsoft.com/office/drawing/2014/main" val="10001"/>
                      </a:ext>
                    </a:extLst>
                  </a:tr>
                </a:tbl>
              </a:graphicData>
            </a:graphic>
          </p:graphicFrame>
        </mc:Choice>
        <mc:Fallback xmlns="">
          <p:graphicFrame>
            <p:nvGraphicFramePr>
              <p:cNvPr id="4" name="Tabelle 3"/>
              <p:cNvGraphicFramePr>
                <a:graphicFrameLocks noGrp="1"/>
              </p:cNvGraphicFramePr>
              <p:nvPr>
                <p:extLst>
                  <p:ext uri="{D42A27DB-BD31-4B8C-83A1-F6EECF244321}">
                    <p14:modId xmlns:p14="http://schemas.microsoft.com/office/powerpoint/2010/main" val="1755329155"/>
                  </p:ext>
                </p:extLst>
              </p:nvPr>
            </p:nvGraphicFramePr>
            <p:xfrm>
              <a:off x="179512" y="1180976"/>
              <a:ext cx="8712968" cy="5134822"/>
            </p:xfrm>
            <a:graphic>
              <a:graphicData uri="http://schemas.openxmlformats.org/drawingml/2006/table">
                <a:tbl>
                  <a:tblPr firstRow="1" bandRow="1">
                    <a:tableStyleId>{5940675A-B579-460E-94D1-54222C63F5DA}</a:tableStyleId>
                  </a:tblPr>
                  <a:tblGrid>
                    <a:gridCol w="4356484"/>
                    <a:gridCol w="4356484"/>
                  </a:tblGrid>
                  <a:tr h="519832">
                    <a:tc>
                      <a:txBody>
                        <a:bodyPr/>
                        <a:lstStyle/>
                        <a:p>
                          <a:pPr algn="ctr"/>
                          <a:r>
                            <a:rPr lang="en-US" sz="1600" kern="1200" baseline="0" dirty="0" smtClean="0">
                              <a:solidFill>
                                <a:srgbClr val="001E64"/>
                              </a:solidFill>
                              <a:latin typeface="Calibri" panose="020F0502020204030204" pitchFamily="34" charset="0"/>
                              <a:ea typeface="+mn-ea"/>
                              <a:cs typeface="Arial" pitchFamily="34" charset="0"/>
                            </a:rPr>
                            <a:t>System Without Collision Recovery</a:t>
                          </a:r>
                        </a:p>
                      </a:txBody>
                      <a:tcPr anchor="ctr">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001E64"/>
                              </a:solidFill>
                              <a:latin typeface="Calibri" panose="020F0502020204030204" pitchFamily="34" charset="0"/>
                              <a:ea typeface="+mn-ea"/>
                              <a:cs typeface="Arial" pitchFamily="34" charset="0"/>
                            </a:rPr>
                            <a:t>System With Collision Recovery</a:t>
                          </a:r>
                        </a:p>
                      </a:txBody>
                      <a:tcPr anchor="ctr">
                        <a:solidFill>
                          <a:schemeClr val="accent2">
                            <a:lumMod val="20000"/>
                            <a:lumOff val="80000"/>
                          </a:schemeClr>
                        </a:solidFill>
                      </a:tcPr>
                    </a:tc>
                  </a:tr>
                  <a:tr h="4614990">
                    <a:tc>
                      <a:txBody>
                        <a:bodyPr/>
                        <a:lstStyle/>
                        <a:p>
                          <a:endParaRPr lang="en-US"/>
                        </a:p>
                      </a:txBody>
                      <a:tcPr anchor="ctr">
                        <a:blipFill rotWithShape="1">
                          <a:blip r:embed="rId3"/>
                          <a:stretch>
                            <a:fillRect t="-11361" r="-100000" b="-132"/>
                          </a:stretch>
                        </a:blipFill>
                      </a:tcPr>
                    </a:tc>
                    <a:tc>
                      <a:txBody>
                        <a:bodyPr/>
                        <a:lstStyle/>
                        <a:p>
                          <a:endParaRPr lang="en-US"/>
                        </a:p>
                      </a:txBody>
                      <a:tcPr anchor="ctr">
                        <a:blipFill rotWithShape="1">
                          <a:blip r:embed="rId3"/>
                          <a:stretch>
                            <a:fillRect l="-100000" t="-11361" b="-132"/>
                          </a:stretch>
                        </a:blipFill>
                      </a:tcPr>
                    </a:tc>
                  </a:tr>
                </a:tbl>
              </a:graphicData>
            </a:graphic>
          </p:graphicFrame>
        </mc:Fallback>
      </mc:AlternateContent>
      <p:sp>
        <p:nvSpPr>
          <p:cNvPr id="9" name="Ellipse 8"/>
          <p:cNvSpPr/>
          <p:nvPr/>
        </p:nvSpPr>
        <p:spPr>
          <a:xfrm>
            <a:off x="1224741"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12" name="Gerade Verbindung mit Pfeil 14"/>
          <p:cNvCxnSpPr/>
          <p:nvPr/>
        </p:nvCxnSpPr>
        <p:spPr>
          <a:xfrm>
            <a:off x="2477039"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aute 13"/>
          <p:cNvSpPr/>
          <p:nvPr/>
        </p:nvSpPr>
        <p:spPr>
          <a:xfrm>
            <a:off x="1229821"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14" name="Gerade Verbindung mit Pfeil 17"/>
          <p:cNvCxnSpPr>
            <a:endCxn id="16" idx="6"/>
          </p:cNvCxnSpPr>
          <p:nvPr/>
        </p:nvCxnSpPr>
        <p:spPr>
          <a:xfrm flipH="1" flipV="1">
            <a:off x="891747"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hteck 20"/>
              <p:cNvSpPr/>
              <p:nvPr/>
            </p:nvSpPr>
            <p:spPr>
              <a:xfrm>
                <a:off x="1229820" y="4563000"/>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𝑻𝑨</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15" name="Rechteck 20"/>
              <p:cNvSpPr>
                <a:spLocks noRot="1" noChangeAspect="1" noMove="1" noResize="1" noEditPoints="1" noAdjustHandles="1" noChangeArrowheads="1" noChangeShapeType="1" noTextEdit="1"/>
              </p:cNvSpPr>
              <p:nvPr/>
            </p:nvSpPr>
            <p:spPr>
              <a:xfrm>
                <a:off x="1229820" y="4563000"/>
                <a:ext cx="2521444" cy="594192"/>
              </a:xfrm>
              <a:prstGeom prst="rect">
                <a:avLst/>
              </a:prstGeom>
              <a:blipFill rotWithShape="1">
                <a:blip r:embed="rId4"/>
                <a:stretch>
                  <a:fillRect b="-5941"/>
                </a:stretch>
              </a:blipFill>
              <a:ln>
                <a:solidFill>
                  <a:schemeClr val="tx1"/>
                </a:solidFill>
              </a:ln>
            </p:spPr>
            <p:txBody>
              <a:bodyPr/>
              <a:lstStyle/>
              <a:p>
                <a:r>
                  <a:rPr lang="en-US">
                    <a:noFill/>
                  </a:rPr>
                  <a:t> </a:t>
                </a:r>
              </a:p>
            </p:txBody>
          </p:sp>
        </mc:Fallback>
      </mc:AlternateContent>
      <p:sp>
        <p:nvSpPr>
          <p:cNvPr id="16" name="Ellipse 33"/>
          <p:cNvSpPr/>
          <p:nvPr/>
        </p:nvSpPr>
        <p:spPr>
          <a:xfrm>
            <a:off x="323528"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17" name="Textfeld 2"/>
          <p:cNvSpPr txBox="1"/>
          <p:nvPr/>
        </p:nvSpPr>
        <p:spPr>
          <a:xfrm>
            <a:off x="891747"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18" name="Textfeld 16"/>
          <p:cNvSpPr txBox="1"/>
          <p:nvPr/>
        </p:nvSpPr>
        <p:spPr>
          <a:xfrm>
            <a:off x="2490737"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19" name="Rechteck 9"/>
          <p:cNvSpPr/>
          <p:nvPr/>
        </p:nvSpPr>
        <p:spPr>
          <a:xfrm>
            <a:off x="1236124"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(Collided-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20" name="Gerade Verbindung mit Pfeil 14"/>
          <p:cNvCxnSpPr/>
          <p:nvPr/>
        </p:nvCxnSpPr>
        <p:spPr>
          <a:xfrm>
            <a:off x="2483501"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2504434" y="2418119"/>
            <a:ext cx="1470816" cy="2441977"/>
            <a:chOff x="2504434" y="2418119"/>
            <a:chExt cx="1470816" cy="2507934"/>
          </a:xfrm>
        </p:grpSpPr>
        <p:cxnSp>
          <p:nvCxnSpPr>
            <p:cNvPr id="21"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Rechteck 9"/>
          <p:cNvSpPr/>
          <p:nvPr/>
        </p:nvSpPr>
        <p:spPr>
          <a:xfrm>
            <a:off x="1229275" y="3922405"/>
            <a:ext cx="2515140" cy="44270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p:txBody>
      </p:sp>
      <p:cxnSp>
        <p:nvCxnSpPr>
          <p:cNvPr id="25" name="Gerade Verbindung mit Pfeil 39"/>
          <p:cNvCxnSpPr/>
          <p:nvPr/>
        </p:nvCxnSpPr>
        <p:spPr>
          <a:xfrm>
            <a:off x="2483888"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Gerade Verbindung mit Pfeil 14"/>
          <p:cNvCxnSpPr/>
          <p:nvPr/>
        </p:nvCxnSpPr>
        <p:spPr>
          <a:xfrm>
            <a:off x="2483888" y="4365104"/>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5709923" y="1844824"/>
            <a:ext cx="2515141" cy="461285"/>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Initialize: frame length</a:t>
            </a:r>
          </a:p>
        </p:txBody>
      </p:sp>
      <p:cxnSp>
        <p:nvCxnSpPr>
          <p:cNvPr id="36" name="Gerade Verbindung mit Pfeil 14"/>
          <p:cNvCxnSpPr/>
          <p:nvPr/>
        </p:nvCxnSpPr>
        <p:spPr>
          <a:xfrm>
            <a:off x="6962221" y="2925356"/>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aute 13"/>
          <p:cNvSpPr/>
          <p:nvPr/>
        </p:nvSpPr>
        <p:spPr>
          <a:xfrm>
            <a:off x="5715003" y="3127166"/>
            <a:ext cx="2521444" cy="584087"/>
          </a:xfrm>
          <a:prstGeom prst="diamond">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Collided &amp; Successful slots =0</a:t>
            </a:r>
          </a:p>
        </p:txBody>
      </p:sp>
      <p:cxnSp>
        <p:nvCxnSpPr>
          <p:cNvPr id="38" name="Gerade Verbindung mit Pfeil 17"/>
          <p:cNvCxnSpPr>
            <a:endCxn id="40" idx="6"/>
          </p:cNvCxnSpPr>
          <p:nvPr/>
        </p:nvCxnSpPr>
        <p:spPr>
          <a:xfrm flipH="1" flipV="1">
            <a:off x="5376929" y="3419210"/>
            <a:ext cx="341220" cy="343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hteck 20"/>
              <p:cNvSpPr/>
              <p:nvPr/>
            </p:nvSpPr>
            <p:spPr>
              <a:xfrm>
                <a:off x="5715002" y="4661087"/>
                <a:ext cx="2521444" cy="59419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Estimated number of tags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𝑛</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Calculate the new optimum frame length </a:t>
                </a:r>
                <a14:m>
                  <m:oMath xmlns:m="http://schemas.openxmlformats.org/officeDocument/2006/math">
                    <m:r>
                      <a:rPr kumimoji="0" lang="en-US" sz="1100" b="1" i="1" u="none" strike="noStrike" kern="1200" cap="none" spc="0" normalizeH="0" baseline="0" noProof="0" dirty="0" smtClean="0">
                        <a:ln>
                          <a:noFill/>
                        </a:ln>
                        <a:solidFill>
                          <a:srgbClr val="001E64"/>
                        </a:solidFill>
                        <a:effectLst/>
                        <a:uLnTx/>
                        <a:uFillTx/>
                        <a:latin typeface="Cambria Math"/>
                        <a:ea typeface="+mn-ea"/>
                        <a:cs typeface="Arial" pitchFamily="34" charset="0"/>
                      </a:rPr>
                      <m:t>𝐿</m:t>
                    </m:r>
                    <m:r>
                      <a:rPr kumimoji="0" lang="en-US" sz="1100" b="1" i="1" u="none" strike="noStrike" kern="1200" cap="none" spc="0" normalizeH="0" baseline="-25000" noProof="0" dirty="0" err="1" smtClean="0">
                        <a:ln>
                          <a:noFill/>
                        </a:ln>
                        <a:solidFill>
                          <a:srgbClr val="001E64"/>
                        </a:solidFill>
                        <a:effectLst/>
                        <a:uLnTx/>
                        <a:uFillTx/>
                        <a:latin typeface="Cambria Math"/>
                        <a:ea typeface="+mn-ea"/>
                        <a:cs typeface="Arial" pitchFamily="34" charset="0"/>
                      </a:rPr>
                      <m:t>𝑜𝑝𝑡</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by optimizing </a:t>
                </a:r>
                <a14:m>
                  <m:oMath xmlns:m="http://schemas.openxmlformats.org/officeDocument/2006/math">
                    <m:sSub>
                      <m:sSubPr>
                        <m:ctrlPr>
                          <a:rPr kumimoji="0" lang="de-DE" sz="1100" b="1"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Arial" pitchFamily="34" charset="0"/>
                          </a:rPr>
                        </m:ctrlPr>
                      </m:sSubPr>
                      <m:e>
                        <m:r>
                          <a:rPr kumimoji="0" lang="de-DE" sz="1100" b="1" i="1" u="none" strike="noStrike" kern="1200" cap="none" spc="0" normalizeH="0" baseline="0" noProof="0" dirty="0" smtClean="0">
                            <a:ln>
                              <a:noFill/>
                            </a:ln>
                            <a:solidFill>
                              <a:srgbClr val="FF0000"/>
                            </a:solidFill>
                            <a:effectLst/>
                            <a:uLnTx/>
                            <a:uFillTx/>
                            <a:latin typeface="Cambria Math"/>
                            <a:ea typeface="Cambria Math"/>
                            <a:cs typeface="Arial" pitchFamily="34" charset="0"/>
                          </a:rPr>
                          <m:t>𝜼</m:t>
                        </m:r>
                      </m:e>
                      <m:sub>
                        <m:r>
                          <a:rPr kumimoji="0" lang="de-DE" sz="1100" b="1" i="1" u="none" strike="noStrike" kern="1200" cap="none" spc="0" normalizeH="0" baseline="0" noProof="0" dirty="0" smtClean="0">
                            <a:ln>
                              <a:noFill/>
                            </a:ln>
                            <a:solidFill>
                              <a:srgbClr val="FF0000"/>
                            </a:solidFill>
                            <a:effectLst/>
                            <a:uLnTx/>
                            <a:uFillTx/>
                            <a:latin typeface="Cambria Math"/>
                            <a:ea typeface="+mn-ea"/>
                            <a:cs typeface="Arial" pitchFamily="34" charset="0"/>
                          </a:rPr>
                          <m:t>𝑻𝑪𝑹</m:t>
                        </m:r>
                      </m:sub>
                    </m:sSub>
                  </m:oMath>
                </a14:m>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mc:Choice>
        <mc:Fallback xmlns="">
          <p:sp>
            <p:nvSpPr>
              <p:cNvPr id="39" name="Rechteck 20"/>
              <p:cNvSpPr>
                <a:spLocks noRot="1" noChangeAspect="1" noMove="1" noResize="1" noEditPoints="1" noAdjustHandles="1" noChangeArrowheads="1" noChangeShapeType="1" noTextEdit="1"/>
              </p:cNvSpPr>
              <p:nvPr/>
            </p:nvSpPr>
            <p:spPr>
              <a:xfrm>
                <a:off x="5715002" y="4661087"/>
                <a:ext cx="2521444" cy="594192"/>
              </a:xfrm>
              <a:prstGeom prst="rect">
                <a:avLst/>
              </a:prstGeom>
              <a:blipFill rotWithShape="1">
                <a:blip r:embed="rId5"/>
                <a:stretch>
                  <a:fillRect b="-5941"/>
                </a:stretch>
              </a:blipFill>
              <a:ln>
                <a:solidFill>
                  <a:schemeClr val="tx1"/>
                </a:solidFill>
              </a:ln>
            </p:spPr>
            <p:txBody>
              <a:bodyPr/>
              <a:lstStyle/>
              <a:p>
                <a:r>
                  <a:rPr lang="en-US">
                    <a:noFill/>
                  </a:rPr>
                  <a:t> </a:t>
                </a:r>
              </a:p>
            </p:txBody>
          </p:sp>
        </mc:Fallback>
      </mc:AlternateContent>
      <p:sp>
        <p:nvSpPr>
          <p:cNvPr id="40" name="Ellipse 33"/>
          <p:cNvSpPr/>
          <p:nvPr/>
        </p:nvSpPr>
        <p:spPr>
          <a:xfrm>
            <a:off x="4808710" y="3227361"/>
            <a:ext cx="568219" cy="38369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End</a:t>
            </a:r>
            <a:endPar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endParaRPr>
          </a:p>
        </p:txBody>
      </p:sp>
      <p:sp>
        <p:nvSpPr>
          <p:cNvPr id="41" name="Textfeld 2"/>
          <p:cNvSpPr txBox="1"/>
          <p:nvPr/>
        </p:nvSpPr>
        <p:spPr>
          <a:xfrm>
            <a:off x="5376929" y="3122842"/>
            <a:ext cx="326145"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yes</a:t>
            </a:r>
          </a:p>
        </p:txBody>
      </p:sp>
      <p:sp>
        <p:nvSpPr>
          <p:cNvPr id="42" name="Textfeld 16"/>
          <p:cNvSpPr txBox="1"/>
          <p:nvPr/>
        </p:nvSpPr>
        <p:spPr>
          <a:xfrm>
            <a:off x="6975919" y="3688373"/>
            <a:ext cx="304052" cy="23965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No</a:t>
            </a:r>
          </a:p>
        </p:txBody>
      </p:sp>
      <p:sp>
        <p:nvSpPr>
          <p:cNvPr id="43" name="Rechteck 9"/>
          <p:cNvSpPr/>
          <p:nvPr/>
        </p:nvSpPr>
        <p:spPr>
          <a:xfrm>
            <a:off x="5721306" y="2525857"/>
            <a:ext cx="2515140" cy="39908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Observe: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Collided</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a:t>
            </a:r>
            <a:r>
              <a:rPr kumimoji="0" lang="en-US" sz="1100" b="1" i="0" u="none" strike="noStrike" kern="1200" cap="none" spc="0" normalizeH="0" baseline="0" noProof="0" dirty="0">
                <a:ln>
                  <a:noFill/>
                </a:ln>
                <a:solidFill>
                  <a:srgbClr val="FF0000"/>
                </a:solidFill>
                <a:effectLst/>
                <a:uLnTx/>
                <a:uFillTx/>
                <a:latin typeface="Calibri" panose="020F0502020204030204" pitchFamily="34" charset="0"/>
                <a:ea typeface="+mn-ea"/>
                <a:cs typeface="Arial" pitchFamily="34" charset="0"/>
              </a:rPr>
              <a:t>Successful</a:t>
            </a: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 Empty) slots</a:t>
            </a:r>
          </a:p>
        </p:txBody>
      </p:sp>
      <p:cxnSp>
        <p:nvCxnSpPr>
          <p:cNvPr id="44" name="Gerade Verbindung mit Pfeil 14"/>
          <p:cNvCxnSpPr/>
          <p:nvPr/>
        </p:nvCxnSpPr>
        <p:spPr>
          <a:xfrm>
            <a:off x="6968683" y="3716531"/>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6989616" y="2418119"/>
            <a:ext cx="1470816" cy="2540064"/>
            <a:chOff x="2504434" y="2418119"/>
            <a:chExt cx="1470816" cy="2507934"/>
          </a:xfrm>
        </p:grpSpPr>
        <p:cxnSp>
          <p:nvCxnSpPr>
            <p:cNvPr id="46" name="Gerade Verbindung mit Pfeil 31"/>
            <p:cNvCxnSpPr/>
            <p:nvPr/>
          </p:nvCxnSpPr>
          <p:spPr>
            <a:xfrm flipH="1">
              <a:off x="2504434" y="2418119"/>
              <a:ext cx="147081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89"/>
            <p:cNvCxnSpPr/>
            <p:nvPr/>
          </p:nvCxnSpPr>
          <p:spPr>
            <a:xfrm>
              <a:off x="3768305" y="4926052"/>
              <a:ext cx="206945" cy="1"/>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p:nvCxnSpPr>
          <p:spPr>
            <a:xfrm flipV="1">
              <a:off x="3975250" y="2418119"/>
              <a:ext cx="0" cy="250793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Rechteck 9"/>
              <p:cNvSpPr/>
              <p:nvPr/>
            </p:nvSpPr>
            <p:spPr>
              <a:xfrm>
                <a:off x="5714457" y="3922404"/>
                <a:ext cx="2515140" cy="54873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Receive the PHY-Layer parameters: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Timing parameters (Slots durations)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Collision recovery probability  (</a:t>
                </a:r>
                <a14:m>
                  <m:oMath xmlns:m="http://schemas.openxmlformats.org/officeDocument/2006/math">
                    <m:r>
                      <a:rPr kumimoji="0" lang="en-US" sz="1100" b="1" i="1" u="none" strike="noStrike" kern="1200" cap="none" spc="0" normalizeH="0" baseline="0" noProof="0">
                        <a:ln>
                          <a:noFill/>
                        </a:ln>
                        <a:solidFill>
                          <a:srgbClr val="001E64"/>
                        </a:solidFill>
                        <a:effectLst/>
                        <a:uLnTx/>
                        <a:uFillTx/>
                        <a:latin typeface="Cambria Math"/>
                        <a:ea typeface="Cambria Math"/>
                        <a:cs typeface="Arial" pitchFamily="34" charset="0"/>
                      </a:rPr>
                      <m:t>𝜶</m:t>
                    </m:r>
                  </m:oMath>
                </a14:m>
                <a:r>
                  <a:rPr kumimoji="0" lang="en-US" sz="1100" b="1" i="0" u="none" strike="noStrike" kern="1200" cap="none" spc="0" normalizeH="0" baseline="0" noProof="0" dirty="0">
                    <a:ln>
                      <a:noFill/>
                    </a:ln>
                    <a:solidFill>
                      <a:srgbClr val="001E64"/>
                    </a:solidFill>
                    <a:effectLst/>
                    <a:uLnTx/>
                    <a:uFillTx/>
                    <a:latin typeface="Calibri" panose="020F0502020204030204" pitchFamily="34" charset="0"/>
                    <a:ea typeface="+mn-ea"/>
                    <a:cs typeface="Arial" pitchFamily="34" charset="0"/>
                  </a:rPr>
                  <a:t>)</a:t>
                </a:r>
              </a:p>
            </p:txBody>
          </p:sp>
        </mc:Choice>
        <mc:Fallback xmlns="">
          <p:sp>
            <p:nvSpPr>
              <p:cNvPr id="49" name="Rechteck 9"/>
              <p:cNvSpPr>
                <a:spLocks noRot="1" noChangeAspect="1" noMove="1" noResize="1" noEditPoints="1" noAdjustHandles="1" noChangeArrowheads="1" noChangeShapeType="1" noTextEdit="1"/>
              </p:cNvSpPr>
              <p:nvPr/>
            </p:nvSpPr>
            <p:spPr>
              <a:xfrm>
                <a:off x="5714457" y="3922404"/>
                <a:ext cx="2515140" cy="548737"/>
              </a:xfrm>
              <a:prstGeom prst="rect">
                <a:avLst/>
              </a:prstGeom>
              <a:blipFill rotWithShape="1">
                <a:blip r:embed="rId6"/>
                <a:stretch>
                  <a:fillRect t="-2128" b="-10638"/>
                </a:stretch>
              </a:blipFill>
              <a:ln>
                <a:solidFill>
                  <a:schemeClr val="tx1"/>
                </a:solidFill>
              </a:ln>
            </p:spPr>
            <p:txBody>
              <a:bodyPr/>
              <a:lstStyle/>
              <a:p>
                <a:r>
                  <a:rPr lang="en-US">
                    <a:noFill/>
                  </a:rPr>
                  <a:t> </a:t>
                </a:r>
              </a:p>
            </p:txBody>
          </p:sp>
        </mc:Fallback>
      </mc:AlternateContent>
      <p:cxnSp>
        <p:nvCxnSpPr>
          <p:cNvPr id="50" name="Gerade Verbindung mit Pfeil 39"/>
          <p:cNvCxnSpPr/>
          <p:nvPr/>
        </p:nvCxnSpPr>
        <p:spPr>
          <a:xfrm>
            <a:off x="6969070" y="2317666"/>
            <a:ext cx="0" cy="20090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rade Verbindung mit Pfeil 14"/>
          <p:cNvCxnSpPr/>
          <p:nvPr/>
        </p:nvCxnSpPr>
        <p:spPr>
          <a:xfrm>
            <a:off x="6969070" y="4471142"/>
            <a:ext cx="0" cy="19789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25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3"/>
          <p:cNvSpPr>
            <a:spLocks noGrp="1"/>
          </p:cNvSpPr>
          <p:nvPr>
            <p:ph type="title"/>
          </p:nvPr>
        </p:nvSpPr>
        <p:spPr>
          <a:xfrm>
            <a:off x="251520" y="188640"/>
            <a:ext cx="8640960" cy="648072"/>
          </a:xfrm>
        </p:spPr>
        <p:txBody>
          <a:bodyPr/>
          <a:lstStyle/>
          <a:p>
            <a:r>
              <a:rPr lang="en-US" dirty="0"/>
              <a:t>Adaptive Decision Collision Recovery System </a:t>
            </a:r>
          </a:p>
        </p:txBody>
      </p:sp>
      <p:sp>
        <p:nvSpPr>
          <p:cNvPr id="3" name="Textplatzhalter 3"/>
          <p:cNvSpPr>
            <a:spLocks noGrp="1"/>
          </p:cNvSpPr>
          <p:nvPr>
            <p:ph type="body" sz="quarter" idx="12"/>
          </p:nvPr>
        </p:nvSpPr>
        <p:spPr>
          <a:xfrm>
            <a:off x="288000" y="1052736"/>
            <a:ext cx="8532472" cy="5184576"/>
          </a:xfrm>
        </p:spPr>
        <p:txBody>
          <a:bodyPr/>
          <a:lstStyle/>
          <a:p>
            <a:pPr marL="180975" lvl="1">
              <a:spcBef>
                <a:spcPts val="200"/>
              </a:spcBef>
              <a:buFont typeface="Arial" pitchFamily="34" charset="0"/>
              <a:buChar char="■"/>
            </a:pPr>
            <a:r>
              <a:rPr lang="en-US" sz="1600" dirty="0"/>
              <a:t>Total Reading Time for </a:t>
            </a:r>
            <a:r>
              <a:rPr lang="en-US" sz="1600" dirty="0">
                <a:cs typeface="Calibri" panose="020F0502020204030204" pitchFamily="34" charset="0"/>
              </a:rPr>
              <a:t>100 tags</a:t>
            </a:r>
            <a:r>
              <a:rPr lang="en-US" sz="1600" dirty="0"/>
              <a:t>:</a:t>
            </a:r>
          </a:p>
          <a:p>
            <a:pPr marL="180975" lvl="1" indent="0">
              <a:buNone/>
            </a:pPr>
            <a:endParaRPr lang="en-US" sz="1600" dirty="0">
              <a:cs typeface="Calibri" panose="020F0502020204030204" pitchFamily="34" charset="0"/>
            </a:endParaRPr>
          </a:p>
          <a:p>
            <a:pPr lvl="1"/>
            <a:endParaRPr lang="en-US" sz="1600" dirty="0">
              <a:cs typeface="Calibri" panose="020F0502020204030204" pitchFamily="34" charset="0"/>
            </a:endParaRPr>
          </a:p>
          <a:p>
            <a:pPr marL="0" indent="0">
              <a:buNone/>
            </a:pPr>
            <a:r>
              <a:rPr lang="en-US" sz="1600" dirty="0"/>
              <a:t>				</a:t>
            </a:r>
          </a:p>
          <a:p>
            <a:endParaRPr lang="en-US" sz="1600" dirty="0"/>
          </a:p>
          <a:p>
            <a:pPr lvl="2"/>
            <a:endParaRPr lang="en-US" sz="1600" dirty="0"/>
          </a:p>
          <a:p>
            <a:pPr marL="180975" lvl="1" indent="0">
              <a:buNone/>
            </a:pPr>
            <a:r>
              <a:rPr lang="en-US" dirty="0"/>
              <a:t>												</a:t>
            </a:r>
            <a:endParaRPr lang="en-US" sz="1600" dirty="0">
              <a:solidFill>
                <a:schemeClr val="tx2">
                  <a:lumMod val="50000"/>
                </a:schemeClr>
              </a:solidFill>
            </a:endParaRPr>
          </a:p>
          <a:p>
            <a:pPr lvl="5"/>
            <a:endParaRPr lang="en-US" sz="1600" i="1" dirty="0">
              <a:solidFill>
                <a:schemeClr val="tx2">
                  <a:lumMod val="50000"/>
                </a:schemeClr>
              </a:solidFill>
              <a:latin typeface="Cambria Math"/>
            </a:endParaRPr>
          </a:p>
          <a:p>
            <a:pPr lvl="5"/>
            <a:endParaRPr lang="en-US" dirty="0"/>
          </a:p>
          <a:p>
            <a:pPr lvl="2"/>
            <a:endParaRPr lang="en-US" sz="1600" dirty="0"/>
          </a:p>
          <a:p>
            <a:pPr lvl="3"/>
            <a:endParaRPr lang="en-US" sz="1600" dirty="0"/>
          </a:p>
          <a:p>
            <a:pPr marL="683025" lvl="4"/>
            <a:endParaRPr lang="en-US" sz="1600" dirty="0"/>
          </a:p>
          <a:p>
            <a:pPr marL="0" indent="0">
              <a:spcBef>
                <a:spcPct val="0"/>
              </a:spcBef>
              <a:spcAft>
                <a:spcPct val="0"/>
              </a:spcAft>
              <a:buNone/>
            </a:pPr>
            <a:br>
              <a:rPr lang="en-US" sz="1600" dirty="0"/>
            </a:br>
            <a:br>
              <a:rPr lang="en-US" sz="1600" dirty="0"/>
            </a:br>
            <a:br>
              <a:rPr lang="en-US" sz="1600" dirty="0"/>
            </a:br>
            <a:br>
              <a:rPr lang="en-US" sz="1600" dirty="0"/>
            </a:br>
            <a:endParaRPr lang="en-US" sz="1100" b="1" dirty="0"/>
          </a:p>
        </p:txBody>
      </p:sp>
      <p:grpSp>
        <p:nvGrpSpPr>
          <p:cNvPr id="5" name="Gruppieren 4"/>
          <p:cNvGrpSpPr/>
          <p:nvPr/>
        </p:nvGrpSpPr>
        <p:grpSpPr>
          <a:xfrm>
            <a:off x="1259632" y="1772816"/>
            <a:ext cx="7776864" cy="4464496"/>
            <a:chOff x="3131840" y="2654480"/>
            <a:chExt cx="5976664" cy="3582832"/>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654480"/>
              <a:ext cx="5976664" cy="3582832"/>
            </a:xfrm>
            <a:prstGeom prst="rect">
              <a:avLst/>
            </a:prstGeom>
          </p:spPr>
        </p:pic>
        <p:cxnSp>
          <p:nvCxnSpPr>
            <p:cNvPr id="10" name="Gerade Verbindung mit Pfeil 9"/>
            <p:cNvCxnSpPr/>
            <p:nvPr/>
          </p:nvCxnSpPr>
          <p:spPr>
            <a:xfrm flipV="1">
              <a:off x="5148064" y="3740885"/>
              <a:ext cx="288032"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feld 10"/>
                <p:cNvSpPr txBox="1"/>
                <p:nvPr/>
              </p:nvSpPr>
              <p:spPr>
                <a:xfrm>
                  <a:off x="4788024" y="3861048"/>
                  <a:ext cx="540060" cy="369332"/>
                </a:xfrm>
                <a:prstGeom prst="rect">
                  <a:avLst/>
                </a:prstGeom>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2060"/>
                                </a:solidFill>
                                <a:effectLst/>
                                <a:uLnTx/>
                                <a:uFillTx/>
                                <a:latin typeface="Cambria Math" panose="02040503050406030204" pitchFamily="18" charset="0"/>
                                <a:ea typeface="Cambria Math"/>
                              </a:rPr>
                            </m:ctrlPr>
                          </m:sSubPr>
                          <m:e>
                            <m:r>
                              <a:rPr kumimoji="0" lang="en-US" sz="1800" b="0" i="1" u="none" strike="noStrike" kern="1200" cap="none" spc="0" normalizeH="0" baseline="0" noProof="0" smtClean="0">
                                <a:ln>
                                  <a:noFill/>
                                </a:ln>
                                <a:solidFill>
                                  <a:srgbClr val="002060"/>
                                </a:solidFill>
                                <a:effectLst/>
                                <a:uLnTx/>
                                <a:uFillTx/>
                                <a:latin typeface="Cambria Math"/>
                                <a:ea typeface="Cambria Math"/>
                              </a:rPr>
                              <m:t>𝛼</m:t>
                            </m:r>
                          </m:e>
                          <m:sub>
                            <m:r>
                              <m:rPr>
                                <m:sty m:val="p"/>
                              </m:rPr>
                              <a:rPr kumimoji="0" lang="de-DE" sz="1800" b="0" i="0" u="none" strike="noStrike" kern="1200" cap="none" spc="0" normalizeH="0" baseline="0" noProof="0" smtClean="0">
                                <a:ln>
                                  <a:noFill/>
                                </a:ln>
                                <a:solidFill>
                                  <a:srgbClr val="002060"/>
                                </a:solidFill>
                                <a:effectLst/>
                                <a:uLnTx/>
                                <a:uFillTx/>
                                <a:latin typeface="Cambria Math"/>
                                <a:ea typeface="Cambria Math"/>
                              </a:rPr>
                              <m:t>critical</m:t>
                            </m:r>
                          </m:sub>
                        </m:sSub>
                      </m:oMath>
                    </m:oMathPara>
                  </a14:m>
                  <a:endParaRPr kumimoji="0" lang="en-US" sz="1800" b="0" i="0" u="none" strike="noStrike" kern="1200" cap="none" spc="0" normalizeH="0" baseline="0" noProof="0" dirty="0">
                    <a:ln>
                      <a:noFill/>
                    </a:ln>
                    <a:solidFill>
                      <a:srgbClr val="002060"/>
                    </a:solidFill>
                    <a:effectLst/>
                    <a:uLnTx/>
                    <a:uFillTx/>
                    <a:latin typeface="Arial" pitchFamily="34" charset="0"/>
                    <a:ea typeface="+mn-ea"/>
                    <a:cs typeface="Arial" pitchFamily="34" charset="0"/>
                  </a:endParaRPr>
                </a:p>
              </p:txBody>
            </p:sp>
          </mc:Choice>
          <mc:Fallback xmlns="">
            <p:sp>
              <p:nvSpPr>
                <p:cNvPr id="11" name="Textfeld 10"/>
                <p:cNvSpPr txBox="1">
                  <a:spLocks noRot="1" noChangeAspect="1" noMove="1" noResize="1" noEditPoints="1" noAdjustHandles="1" noChangeArrowheads="1" noChangeShapeType="1" noTextEdit="1"/>
                </p:cNvSpPr>
                <p:nvPr/>
              </p:nvSpPr>
              <p:spPr>
                <a:xfrm>
                  <a:off x="4788024" y="3861048"/>
                  <a:ext cx="540060" cy="369332"/>
                </a:xfrm>
                <a:prstGeom prst="rect">
                  <a:avLst/>
                </a:prstGeom>
                <a:blipFill rotWithShape="1">
                  <a:blip r:embed="rId4"/>
                  <a:stretch>
                    <a:fillRect r="-23478"/>
                  </a:stretch>
                </a:blipFill>
              </p:spPr>
              <p:txBody>
                <a:bodyPr/>
                <a:lstStyle/>
                <a:p>
                  <a:r>
                    <a:rPr lang="en-US">
                      <a:noFill/>
                    </a:rPr>
                    <a:t> </a:t>
                  </a:r>
                </a:p>
              </p:txBody>
            </p:sp>
          </mc:Fallback>
        </mc:AlternateContent>
      </p:grpSp>
    </p:spTree>
    <p:extLst>
      <p:ext uri="{BB962C8B-B14F-4D97-AF65-F5344CB8AC3E}">
        <p14:creationId xmlns:p14="http://schemas.microsoft.com/office/powerpoint/2010/main" val="366364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32116502-BBB9-624B-A363-019D42389F56}"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FBB6659-D305-704A-BFB8-51CB3E1B5BDE}"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Estimate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dirty="0">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dirty="0">
                    <a:solidFill>
                      <a:srgbClr val="001E64"/>
                    </a:solidFill>
                    <a:latin typeface="Calibri" panose="020F0502020204030204" pitchFamily="34" charset="0"/>
                    <a:cs typeface="Arial" pitchFamily="34" charset="0"/>
                  </a:rPr>
                  <a:t>Optimize the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dirty="0">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ea typeface="+mn-ea"/>
                <a:cs typeface="+mn-cs"/>
              </a:rPr>
              <a:t>Frame Slotted ALOHA (FSA)</a:t>
            </a:r>
            <a:r>
              <a:rPr lang="en-US" sz="2000" baseline="30000" dirty="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9" grpId="0" animBg="1"/>
      <p:bldP spid="90" grpId="0"/>
      <p:bldP spid="91" grpId="0"/>
      <p:bldP spid="93" grpId="0" animBg="1"/>
      <p:bldP spid="1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11.02.19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4522822" y="2130665"/>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159915" y="1844824"/>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159915" y="1844824"/>
                <a:ext cx="355610" cy="338554"/>
              </a:xfrm>
              <a:prstGeom prst="rect">
                <a:avLst/>
              </a:prstGeom>
              <a:blipFill>
                <a:blip r:embed="rId4"/>
                <a:stretch>
                  <a:fillRect/>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Frame Slotted ALOHA (FSA)</a:t>
            </a:r>
            <a:r>
              <a:rPr lang="en-US" sz="2000" baseline="30000" dirty="0">
                <a:solidFill>
                  <a:srgbClr val="00406F"/>
                </a:solidFill>
                <a:latin typeface="Frutiger LT Com 45 Light" pitchFamily="34" charset="0"/>
              </a:rPr>
              <a:t>[1, 2]</a:t>
            </a:r>
            <a:endParaRPr lang="en-US" sz="2000" baseline="30000" dirty="0">
              <a:solidFill>
                <a:srgbClr val="00406F"/>
              </a:solidFill>
              <a:latin typeface="Frutiger LT Com 45 Light" pitchFamily="34" charset="0"/>
              <a:ea typeface="+mn-ea"/>
              <a:cs typeface="+mn-cs"/>
            </a:endParaRPr>
          </a:p>
        </p:txBody>
      </p:sp>
      <p:grpSp>
        <p:nvGrpSpPr>
          <p:cNvPr id="80" name="Group 9">
            <a:extLst>
              <a:ext uri="{FF2B5EF4-FFF2-40B4-BE49-F238E27FC236}">
                <a16:creationId xmlns:a16="http://schemas.microsoft.com/office/drawing/2014/main" id="{B021BBCD-BB94-A74E-B86F-903DC77A6F0A}"/>
              </a:ext>
            </a:extLst>
          </p:cNvPr>
          <p:cNvGrpSpPr/>
          <p:nvPr/>
        </p:nvGrpSpPr>
        <p:grpSpPr>
          <a:xfrm>
            <a:off x="4499992" y="1412776"/>
            <a:ext cx="3899284" cy="345213"/>
            <a:chOff x="5004048" y="1484784"/>
            <a:chExt cx="2160240" cy="360040"/>
          </a:xfrm>
        </p:grpSpPr>
        <p:sp>
          <p:nvSpPr>
            <p:cNvPr id="102" name="Rectangle 4">
              <a:extLst>
                <a:ext uri="{FF2B5EF4-FFF2-40B4-BE49-F238E27FC236}">
                  <a16:creationId xmlns:a16="http://schemas.microsoft.com/office/drawing/2014/main" id="{F1B0BB17-853C-C045-B389-3D69FEB7448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03" name="Rectangle 29">
              <a:extLst>
                <a:ext uri="{FF2B5EF4-FFF2-40B4-BE49-F238E27FC236}">
                  <a16:creationId xmlns:a16="http://schemas.microsoft.com/office/drawing/2014/main" id="{AA7036F4-3C17-8B4C-AD9A-DABC3312D37F}"/>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4" name="Rectangle 30">
              <a:extLst>
                <a:ext uri="{FF2B5EF4-FFF2-40B4-BE49-F238E27FC236}">
                  <a16:creationId xmlns:a16="http://schemas.microsoft.com/office/drawing/2014/main" id="{6F0F8449-AE01-FD41-922F-3CF387F16048}"/>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5" name="Rectangle 31">
              <a:extLst>
                <a:ext uri="{FF2B5EF4-FFF2-40B4-BE49-F238E27FC236}">
                  <a16:creationId xmlns:a16="http://schemas.microsoft.com/office/drawing/2014/main" id="{A7CB5EB8-D00C-AC4A-BD25-B7601C999EE1}"/>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6" name="Rectangle 32">
              <a:extLst>
                <a:ext uri="{FF2B5EF4-FFF2-40B4-BE49-F238E27FC236}">
                  <a16:creationId xmlns:a16="http://schemas.microsoft.com/office/drawing/2014/main" id="{AC62DAFB-408F-4341-A60B-1912BC58B5AA}"/>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07" name="Rectangle 33">
              <a:extLst>
                <a:ext uri="{FF2B5EF4-FFF2-40B4-BE49-F238E27FC236}">
                  <a16:creationId xmlns:a16="http://schemas.microsoft.com/office/drawing/2014/main" id="{C40A66F5-542A-534E-BAAF-7154BCCF3A11}"/>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platzhalter 3">
                <a:extLst>
                  <a:ext uri="{FF2B5EF4-FFF2-40B4-BE49-F238E27FC236}">
                    <a16:creationId xmlns:a16="http://schemas.microsoft.com/office/drawing/2014/main" id="{488EB30F-DE7B-DD4C-865D-770ABC0C3AD3}"/>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kern="0" dirty="0">
                    <a:latin typeface="Calibri" panose="020F0502020204030204" pitchFamily="34" charset="0"/>
                    <a:cs typeface="Calibri" panose="020F0502020204030204" pitchFamily="34" charset="0"/>
                  </a:rPr>
                  <a:t>Reading efficiency</a:t>
                </a:r>
                <a:r>
                  <a:rPr lang="en-US" i="1" kern="0" dirty="0">
                    <a:solidFill>
                      <a:schemeClr val="tx1"/>
                    </a:solidFill>
                    <a:latin typeface="Calibri" panose="020F0502020204030204" pitchFamily="34" charset="0"/>
                    <a:ea typeface="Cambria Math"/>
                    <a:cs typeface="Calibri" panose="020F0502020204030204" pitchFamily="34" charset="0"/>
                  </a:rPr>
                  <a:t> </a:t>
                </a:r>
              </a:p>
              <a:p>
                <a:pPr lvl="1"/>
                <a14:m>
                  <m:oMath xmlns:m="http://schemas.openxmlformats.org/officeDocument/2006/math">
                    <m:sSub>
                      <m:sSubPr>
                        <m:ctrlPr>
                          <a:rPr lang="en-US" i="1" kern="0" smtClean="0">
                            <a:solidFill>
                              <a:schemeClr val="tx1"/>
                            </a:solidFill>
                            <a:latin typeface="Cambria Math" panose="02040503050406030204" pitchFamily="18" charset="0"/>
                            <a:ea typeface="Cambria Math"/>
                          </a:rPr>
                        </m:ctrlPr>
                      </m:sSubPr>
                      <m:e>
                        <m:r>
                          <a:rPr lang="en-US" i="1" kern="0">
                            <a:solidFill>
                              <a:schemeClr val="tx1"/>
                            </a:solidFill>
                            <a:latin typeface="Cambria Math"/>
                            <a:ea typeface="Cambria Math"/>
                          </a:rPr>
                          <m:t>𝜂</m:t>
                        </m:r>
                      </m:e>
                      <m:sub>
                        <m:r>
                          <a:rPr lang="de-DE" b="0" i="1" kern="0" smtClean="0">
                            <a:solidFill>
                              <a:schemeClr val="tx1"/>
                            </a:solidFill>
                            <a:latin typeface="Cambria Math" panose="02040503050406030204" pitchFamily="18" charset="0"/>
                            <a:ea typeface="Cambria Math"/>
                          </a:rPr>
                          <m:t>𝑐𝑜𝑛𝑣</m:t>
                        </m:r>
                        <m:r>
                          <a:rPr lang="de-DE" b="0" i="1" kern="0" smtClean="0">
                            <a:solidFill>
                              <a:schemeClr val="tx1"/>
                            </a:solidFill>
                            <a:latin typeface="Cambria Math" panose="02040503050406030204" pitchFamily="18" charset="0"/>
                            <a:ea typeface="Cambria Math"/>
                          </a:rPr>
                          <m:t>.</m:t>
                        </m:r>
                      </m:sub>
                    </m:sSub>
                    <m:r>
                      <a:rPr lang="de-DE" i="1" kern="0">
                        <a:solidFill>
                          <a:schemeClr val="tx1"/>
                        </a:solidFill>
                        <a:latin typeface="Cambria Math"/>
                        <a:ea typeface="Cambria Math"/>
                      </a:rPr>
                      <m:t>=</m:t>
                    </m:r>
                    <m:f>
                      <m:fPr>
                        <m:ctrlPr>
                          <a:rPr lang="de-DE" i="1" ker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𝑐</m:t>
                            </m:r>
                          </m:sub>
                        </m:sSub>
                        <m:r>
                          <a:rPr lang="de-DE" i="1" kern="0">
                            <a:solidFill>
                              <a:schemeClr val="tx1"/>
                            </a:solidFill>
                            <a:latin typeface="Cambria Math"/>
                            <a:ea typeface="Cambria Math"/>
                          </a:rPr>
                          <m:t>+</m:t>
                        </m:r>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𝐸</m:t>
                            </m:r>
                          </m:sub>
                        </m:sSub>
                      </m:den>
                    </m:f>
                    <m:r>
                      <a:rPr lang="de-DE" b="0" i="1" kern="0" smtClean="0">
                        <a:solidFill>
                          <a:schemeClr val="tx1"/>
                        </a:solidFill>
                        <a:latin typeface="Cambria Math" panose="02040503050406030204" pitchFamily="18" charset="0"/>
                        <a:ea typeface="Cambria Math"/>
                      </a:rPr>
                      <m:t>=</m:t>
                    </m:r>
                    <m:f>
                      <m:fPr>
                        <m:ctrlPr>
                          <a:rPr lang="de-DE" b="0" i="1" kern="0" smtClean="0">
                            <a:solidFill>
                              <a:schemeClr val="tx1"/>
                            </a:solidFill>
                            <a:latin typeface="Cambria Math" panose="02040503050406030204" pitchFamily="18" charset="0"/>
                            <a:ea typeface="Cambria Math"/>
                          </a:rPr>
                        </m:ctrlPr>
                      </m:fPr>
                      <m:num>
                        <m:sSub>
                          <m:sSubPr>
                            <m:ctrlPr>
                              <a:rPr lang="de-DE" i="1" kern="0">
                                <a:solidFill>
                                  <a:schemeClr val="tx1"/>
                                </a:solidFill>
                                <a:latin typeface="Cambria Math" panose="02040503050406030204" pitchFamily="18" charset="0"/>
                                <a:ea typeface="Cambria Math"/>
                              </a:rPr>
                            </m:ctrlPr>
                          </m:sSubPr>
                          <m:e>
                            <m:r>
                              <a:rPr lang="de-DE" i="1" kern="0">
                                <a:solidFill>
                                  <a:schemeClr val="tx1"/>
                                </a:solidFill>
                                <a:latin typeface="Cambria Math"/>
                                <a:ea typeface="Cambria Math"/>
                              </a:rPr>
                              <m:t>𝑁</m:t>
                            </m:r>
                          </m:e>
                          <m:sub>
                            <m:r>
                              <a:rPr lang="de-DE" i="1" kern="0">
                                <a:solidFill>
                                  <a:schemeClr val="tx1"/>
                                </a:solidFill>
                                <a:latin typeface="Cambria Math"/>
                                <a:ea typeface="Cambria Math"/>
                              </a:rPr>
                              <m:t>𝑠</m:t>
                            </m:r>
                          </m:sub>
                        </m:sSub>
                      </m:num>
                      <m:den>
                        <m:r>
                          <a:rPr lang="de-DE" b="0" i="1" kern="0" smtClean="0">
                            <a:solidFill>
                              <a:schemeClr val="tx1"/>
                            </a:solidFill>
                            <a:latin typeface="Cambria Math" panose="02040503050406030204" pitchFamily="18" charset="0"/>
                            <a:ea typeface="Cambria Math"/>
                          </a:rPr>
                          <m:t>𝐿</m:t>
                        </m:r>
                      </m:den>
                    </m:f>
                  </m:oMath>
                </a14:m>
                <a:endParaRPr lang="de-DE" i="1" kern="0" dirty="0">
                  <a:solidFill>
                    <a:srgbClr val="000364"/>
                  </a:solidFill>
                  <a:latin typeface="Cambria Math"/>
                  <a:ea typeface="Cambria Math"/>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𝜂</m:t>
                        </m:r>
                      </m:e>
                      <m:sub>
                        <m:r>
                          <a:rPr lang="de-DE" i="1">
                            <a:solidFill>
                              <a:schemeClr val="tx1"/>
                            </a:solidFill>
                            <a:latin typeface="Cambria Math" panose="02040503050406030204" pitchFamily="18" charset="0"/>
                          </a:rPr>
                          <m:t>𝑐𝑜𝑛𝑣</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𝑚𝑎𝑥</m:t>
                        </m:r>
                        <m:r>
                          <a:rPr lang="de-DE" i="1">
                            <a:solidFill>
                              <a:schemeClr val="tx1"/>
                            </a:solidFill>
                            <a:latin typeface="Cambria Math" panose="02040503050406030204" pitchFamily="18" charset="0"/>
                          </a:rPr>
                          <m:t>].</m:t>
                        </m:r>
                      </m:sub>
                    </m:sSub>
                    <m:r>
                      <a:rPr lang="de-DE" i="1">
                        <a:solidFill>
                          <a:schemeClr val="tx1"/>
                        </a:solidFill>
                        <a:latin typeface="Cambria Math" panose="02040503050406030204" pitchFamily="18" charset="0"/>
                        <a:ea typeface="Cambria Math" panose="02040503050406030204" pitchFamily="18" charset="0"/>
                      </a:rPr>
                      <m:t>≈</m:t>
                    </m:r>
                    <m:r>
                      <a:rPr lang="de-DE" i="1">
                        <a:solidFill>
                          <a:schemeClr val="tx1"/>
                        </a:solidFill>
                        <a:latin typeface="Cambria Math" panose="02040503050406030204" pitchFamily="18" charset="0"/>
                      </a:rPr>
                      <m:t>36%</m:t>
                    </m:r>
                  </m:oMath>
                </a14:m>
                <a:endParaRPr lang="de-DE" i="1" kern="0" dirty="0">
                  <a:solidFill>
                    <a:schemeClr val="tx1"/>
                  </a:solidFill>
                  <a:latin typeface="Cambria Math"/>
                  <a:ea typeface="Cambria Math"/>
                </a:endParaRPr>
              </a:p>
              <a:p>
                <a:endParaRPr lang="en-US" sz="1600" kern="0" dirty="0"/>
              </a:p>
              <a:p>
                <a:endParaRPr lang="en-US" sz="1600" kern="0" dirty="0"/>
              </a:p>
              <a:p>
                <a:r>
                  <a:rPr lang="en-US" kern="0" dirty="0">
                    <a:latin typeface="Calibri" panose="020F0502020204030204" pitchFamily="34" charset="0"/>
                    <a:cs typeface="Calibri" panose="020F0502020204030204" pitchFamily="34" charset="0"/>
                  </a:rPr>
                  <a:t>FSA theoretical lower limit</a:t>
                </a:r>
              </a:p>
              <a:p>
                <a:pPr lvl="1"/>
                <a14:m>
                  <m:oMath xmlns:m="http://schemas.openxmlformats.org/officeDocument/2006/math">
                    <m:r>
                      <a:rPr lang="de-DE" b="0" i="1" kern="0" smtClean="0">
                        <a:latin typeface="Cambria Math" panose="02040503050406030204" pitchFamily="18" charset="0"/>
                        <a:cs typeface="Calibri" panose="020F0502020204030204" pitchFamily="34" charset="0"/>
                      </a:rPr>
                      <m:t>𝐿</m:t>
                    </m:r>
                    <m:r>
                      <a:rPr lang="de-DE" b="0" i="1" kern="0" smtClean="0">
                        <a:latin typeface="Cambria Math" panose="02040503050406030204" pitchFamily="18" charset="0"/>
                        <a:cs typeface="Calibri" panose="020F0502020204030204" pitchFamily="34" charset="0"/>
                      </a:rPr>
                      <m:t>=</m:t>
                    </m:r>
                    <m:sSub>
                      <m:sSubPr>
                        <m:ctrlPr>
                          <a:rPr lang="de-DE" b="0" i="1" kern="0" smtClean="0">
                            <a:latin typeface="Cambria Math" panose="02040503050406030204" pitchFamily="18" charset="0"/>
                            <a:cs typeface="Calibri" panose="020F0502020204030204" pitchFamily="34" charset="0"/>
                          </a:rPr>
                        </m:ctrlPr>
                      </m:sSubPr>
                      <m:e>
                        <m:r>
                          <a:rPr lang="de-DE" b="0" i="1" kern="0" smtClean="0">
                            <a:latin typeface="Cambria Math" panose="02040503050406030204" pitchFamily="18" charset="0"/>
                            <a:cs typeface="Calibri" panose="020F0502020204030204" pitchFamily="34" charset="0"/>
                          </a:rPr>
                          <m:t>𝑁</m:t>
                        </m:r>
                      </m:e>
                      <m:sub>
                        <m:r>
                          <a:rPr lang="de-DE" b="0" i="1" kern="0" smtClean="0">
                            <a:latin typeface="Cambria Math" panose="02040503050406030204" pitchFamily="18" charset="0"/>
                            <a:cs typeface="Calibri" panose="020F0502020204030204" pitchFamily="34" charset="0"/>
                          </a:rPr>
                          <m:t>𝑠</m:t>
                        </m:r>
                      </m:sub>
                    </m:sSub>
                  </m:oMath>
                </a14:m>
                <a:endParaRPr lang="en-US" kern="0" dirty="0">
                  <a:latin typeface="Calibri" panose="020F0502020204030204" pitchFamily="34" charset="0"/>
                  <a:cs typeface="Calibri" panose="020F0502020204030204" pitchFamily="34"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de-DE" b="0" i="1" smtClean="0">
                            <a:latin typeface="Cambria Math" panose="02040503050406030204" pitchFamily="18" charset="0"/>
                          </a:rPr>
                          <m:t>𝐿𝑜𝑤𝑒𝑟</m:t>
                        </m:r>
                        <m:r>
                          <a:rPr lang="de-DE" b="0" i="1" smtClean="0">
                            <a:latin typeface="Cambria Math" panose="02040503050406030204" pitchFamily="18" charset="0"/>
                          </a:rPr>
                          <m:t>_</m:t>
                        </m:r>
                        <m:r>
                          <a:rPr lang="de-DE" b="0" i="1" smtClean="0">
                            <a:latin typeface="Cambria Math" panose="02040503050406030204" pitchFamily="18" charset="0"/>
                          </a:rPr>
                          <m:t>𝑙𝑖𝑚𝑖𝑡</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rPr>
                      <m:t>100</m:t>
                    </m:r>
                    <m:r>
                      <a:rPr lang="de-DE" i="1">
                        <a:latin typeface="Cambria Math" panose="02040503050406030204" pitchFamily="18" charset="0"/>
                      </a:rPr>
                      <m:t>%</m:t>
                    </m:r>
                  </m:oMath>
                </a14:m>
                <a:endParaRPr lang="de-DE" i="1" kern="0" dirty="0">
                  <a:latin typeface="Cambria Math"/>
                  <a:ea typeface="Cambria Math"/>
                </a:endParaRPr>
              </a:p>
              <a:p>
                <a:pPr lvl="1"/>
                <a:endParaRPr lang="en-US" kern="0" dirty="0">
                  <a:latin typeface="Calibri" panose="020F0502020204030204" pitchFamily="34" charset="0"/>
                  <a:cs typeface="Calibri" panose="020F0502020204030204" pitchFamily="34" charset="0"/>
                </a:endParaRPr>
              </a:p>
              <a:p>
                <a:pPr lvl="1"/>
                <a:endParaRPr lang="en-US" kern="0" dirty="0">
                  <a:latin typeface="Calibri" panose="020F0502020204030204" pitchFamily="34" charset="0"/>
                  <a:cs typeface="Calibri" panose="020F0502020204030204" pitchFamily="34" charset="0"/>
                </a:endParaRPr>
              </a:p>
              <a:p>
                <a:pPr lvl="1"/>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108" name="Textplatzhalter 3">
                <a:extLst>
                  <a:ext uri="{FF2B5EF4-FFF2-40B4-BE49-F238E27FC236}">
                    <a16:creationId xmlns:a16="http://schemas.microsoft.com/office/drawing/2014/main" id="{488EB30F-DE7B-DD4C-865D-770ABC0C3AD3}"/>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444" t="-489"/>
                </a:stretch>
              </a:blipFill>
            </p:spPr>
            <p:txBody>
              <a:bodyPr/>
              <a:lstStyle/>
              <a:p>
                <a:r>
                  <a:rPr lang="en-US">
                    <a:noFill/>
                  </a:rPr>
                  <a:t> </a:t>
                </a:r>
              </a:p>
            </p:txBody>
          </p:sp>
        </mc:Fallback>
      </mc:AlternateContent>
      <p:cxnSp>
        <p:nvCxnSpPr>
          <p:cNvPr id="109" name="Gerade Verbindung mit Pfeil 70">
            <a:extLst>
              <a:ext uri="{FF2B5EF4-FFF2-40B4-BE49-F238E27FC236}">
                <a16:creationId xmlns:a16="http://schemas.microsoft.com/office/drawing/2014/main" id="{4F41F47B-7ACF-9C41-928C-2249FD86220A}"/>
              </a:ext>
            </a:extLst>
          </p:cNvPr>
          <p:cNvCxnSpPr>
            <a:cxnSpLocks/>
          </p:cNvCxnSpPr>
          <p:nvPr/>
        </p:nvCxnSpPr>
        <p:spPr>
          <a:xfrm>
            <a:off x="4508662" y="4312391"/>
            <a:ext cx="3862294"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71">
                <a:extLst>
                  <a:ext uri="{FF2B5EF4-FFF2-40B4-BE49-F238E27FC236}">
                    <a16:creationId xmlns:a16="http://schemas.microsoft.com/office/drawing/2014/main" id="{E0DD6FC7-B76C-D845-9FDF-310AE991ECFF}"/>
                  </a:ext>
                </a:extLst>
              </p:cNvPr>
              <p:cNvSpPr txBox="1"/>
              <p:nvPr/>
            </p:nvSpPr>
            <p:spPr>
              <a:xfrm>
                <a:off x="6145755" y="4026550"/>
                <a:ext cx="3556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dirty="0">
                  <a:solidFill>
                    <a:srgbClr val="000364"/>
                  </a:solidFill>
                  <a:latin typeface="+mn-lt"/>
                </a:endParaRPr>
              </a:p>
            </p:txBody>
          </p:sp>
        </mc:Choice>
        <mc:Fallback xmlns="">
          <p:sp>
            <p:nvSpPr>
              <p:cNvPr id="110" name="Textfeld 71">
                <a:extLst>
                  <a:ext uri="{FF2B5EF4-FFF2-40B4-BE49-F238E27FC236}">
                    <a16:creationId xmlns:a16="http://schemas.microsoft.com/office/drawing/2014/main" id="{E0DD6FC7-B76C-D845-9FDF-310AE991ECFF}"/>
                  </a:ext>
                </a:extLst>
              </p:cNvPr>
              <p:cNvSpPr txBox="1">
                <a:spLocks noRot="1" noChangeAspect="1" noMove="1" noResize="1" noEditPoints="1" noAdjustHandles="1" noChangeArrowheads="1" noChangeShapeType="1" noTextEdit="1"/>
              </p:cNvSpPr>
              <p:nvPr/>
            </p:nvSpPr>
            <p:spPr>
              <a:xfrm>
                <a:off x="6145755" y="4026550"/>
                <a:ext cx="355610" cy="338554"/>
              </a:xfrm>
              <a:prstGeom prst="rect">
                <a:avLst/>
              </a:prstGeom>
              <a:blipFill>
                <a:blip r:embed="rId6"/>
                <a:stretch>
                  <a:fillRect/>
                </a:stretch>
              </a:blipFill>
            </p:spPr>
            <p:txBody>
              <a:bodyPr/>
              <a:lstStyle/>
              <a:p>
                <a:r>
                  <a:rPr lang="en-US">
                    <a:noFill/>
                  </a:rPr>
                  <a:t> </a:t>
                </a:r>
              </a:p>
            </p:txBody>
          </p:sp>
        </mc:Fallback>
      </mc:AlternateContent>
      <p:grpSp>
        <p:nvGrpSpPr>
          <p:cNvPr id="111" name="Group 9">
            <a:extLst>
              <a:ext uri="{FF2B5EF4-FFF2-40B4-BE49-F238E27FC236}">
                <a16:creationId xmlns:a16="http://schemas.microsoft.com/office/drawing/2014/main" id="{CC92822F-1BA4-004A-825D-087A491DAD69}"/>
              </a:ext>
            </a:extLst>
          </p:cNvPr>
          <p:cNvGrpSpPr/>
          <p:nvPr/>
        </p:nvGrpSpPr>
        <p:grpSpPr>
          <a:xfrm>
            <a:off x="4485832" y="3594502"/>
            <a:ext cx="3899284" cy="345213"/>
            <a:chOff x="5004048" y="1484784"/>
            <a:chExt cx="2160240" cy="360040"/>
          </a:xfrm>
        </p:grpSpPr>
        <p:sp>
          <p:nvSpPr>
            <p:cNvPr id="112" name="Rectangle 4">
              <a:extLst>
                <a:ext uri="{FF2B5EF4-FFF2-40B4-BE49-F238E27FC236}">
                  <a16:creationId xmlns:a16="http://schemas.microsoft.com/office/drawing/2014/main" id="{6B77AE58-D715-BB4B-80FA-9AE3A70B772D}"/>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3" name="Rectangle 29">
              <a:extLst>
                <a:ext uri="{FF2B5EF4-FFF2-40B4-BE49-F238E27FC236}">
                  <a16:creationId xmlns:a16="http://schemas.microsoft.com/office/drawing/2014/main" id="{1EC36252-9ADF-7A4C-9635-FEE52D121EC6}"/>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4" name="Rectangle 30">
              <a:extLst>
                <a:ext uri="{FF2B5EF4-FFF2-40B4-BE49-F238E27FC236}">
                  <a16:creationId xmlns:a16="http://schemas.microsoft.com/office/drawing/2014/main" id="{8261D30C-ADF8-334B-A0B0-05C1695E83B7}"/>
                </a:ext>
              </a:extLst>
            </p:cNvPr>
            <p:cNvSpPr/>
            <p:nvPr/>
          </p:nvSpPr>
          <p:spPr>
            <a:xfrm>
              <a:off x="572412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5" name="Rectangle 31">
              <a:extLst>
                <a:ext uri="{FF2B5EF4-FFF2-40B4-BE49-F238E27FC236}">
                  <a16:creationId xmlns:a16="http://schemas.microsoft.com/office/drawing/2014/main" id="{89A088C9-69F7-564A-BCA0-65B170A3421D}"/>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6" name="Rectangle 32">
              <a:extLst>
                <a:ext uri="{FF2B5EF4-FFF2-40B4-BE49-F238E27FC236}">
                  <a16:creationId xmlns:a16="http://schemas.microsoft.com/office/drawing/2014/main" id="{0788B78D-4B69-AD49-8BEF-B6AA8127E2FD}"/>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sp>
          <p:nvSpPr>
            <p:cNvPr id="117" name="Rectangle 33">
              <a:extLst>
                <a:ext uri="{FF2B5EF4-FFF2-40B4-BE49-F238E27FC236}">
                  <a16:creationId xmlns:a16="http://schemas.microsoft.com/office/drawing/2014/main" id="{DC99611F-77C5-6D47-80C0-FBD17FACD83B}"/>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grpSp>
        <p:nvGrpSpPr>
          <p:cNvPr id="121" name="Group 120">
            <a:extLst>
              <a:ext uri="{FF2B5EF4-FFF2-40B4-BE49-F238E27FC236}">
                <a16:creationId xmlns:a16="http://schemas.microsoft.com/office/drawing/2014/main" id="{18F6E52C-2159-E545-A7FC-E994468BD475}"/>
              </a:ext>
            </a:extLst>
          </p:cNvPr>
          <p:cNvGrpSpPr/>
          <p:nvPr/>
        </p:nvGrpSpPr>
        <p:grpSpPr>
          <a:xfrm>
            <a:off x="2913597" y="1838546"/>
            <a:ext cx="3304572" cy="3380922"/>
            <a:chOff x="283018" y="2138076"/>
            <a:chExt cx="3113920" cy="3068735"/>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3621590-2B7F-0A43-8CDB-3FAFFB5BFC58}"/>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D78EA069-2FEB-3949-B310-6D09C80F150F}"/>
                </a:ext>
              </a:extLst>
            </p:cNvPr>
            <p:cNvGrpSpPr/>
            <p:nvPr/>
          </p:nvGrpSpPr>
          <p:grpSpPr>
            <a:xfrm>
              <a:off x="283018" y="2138076"/>
              <a:ext cx="3113920" cy="3068735"/>
              <a:chOff x="386177" y="2549116"/>
              <a:chExt cx="1815253" cy="2427700"/>
            </a:xfrm>
          </p:grpSpPr>
          <p:grpSp>
            <p:nvGrpSpPr>
              <p:cNvPr id="124" name="Group 123">
                <a:extLst>
                  <a:ext uri="{FF2B5EF4-FFF2-40B4-BE49-F238E27FC236}">
                    <a16:creationId xmlns:a16="http://schemas.microsoft.com/office/drawing/2014/main" id="{9D002C47-1811-6545-B3CA-0E41F6914A3C}"/>
                  </a:ext>
                </a:extLst>
              </p:cNvPr>
              <p:cNvGrpSpPr/>
              <p:nvPr/>
            </p:nvGrpSpPr>
            <p:grpSpPr>
              <a:xfrm>
                <a:off x="386177" y="2549116"/>
                <a:ext cx="1815253" cy="2427700"/>
                <a:chOff x="140398" y="2636109"/>
                <a:chExt cx="1815253" cy="2427700"/>
              </a:xfrm>
            </p:grpSpPr>
            <p:grpSp>
              <p:nvGrpSpPr>
                <p:cNvPr id="126" name="Group 125">
                  <a:extLst>
                    <a:ext uri="{FF2B5EF4-FFF2-40B4-BE49-F238E27FC236}">
                      <a16:creationId xmlns:a16="http://schemas.microsoft.com/office/drawing/2014/main" id="{74DF6234-BE5A-3E48-805E-BECFF151785D}"/>
                    </a:ext>
                  </a:extLst>
                </p:cNvPr>
                <p:cNvGrpSpPr/>
                <p:nvPr/>
              </p:nvGrpSpPr>
              <p:grpSpPr>
                <a:xfrm>
                  <a:off x="140398" y="3433641"/>
                  <a:ext cx="1630168" cy="1630168"/>
                  <a:chOff x="239963" y="2311407"/>
                  <a:chExt cx="1630168" cy="1630168"/>
                </a:xfrm>
              </p:grpSpPr>
              <p:pic>
                <p:nvPicPr>
                  <p:cNvPr id="128" name="Picture 127">
                    <a:extLst>
                      <a:ext uri="{FF2B5EF4-FFF2-40B4-BE49-F238E27FC236}">
                        <a16:creationId xmlns:a16="http://schemas.microsoft.com/office/drawing/2014/main" id="{373C1029-0FD8-0B4E-A04B-00F4FA7375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29" name="Picture 128">
                    <a:extLst>
                      <a:ext uri="{FF2B5EF4-FFF2-40B4-BE49-F238E27FC236}">
                        <a16:creationId xmlns:a16="http://schemas.microsoft.com/office/drawing/2014/main" id="{FB5BF9C0-4B31-D446-9C70-C2F19564823E}"/>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27" name="Cloud Callout 126">
                      <a:extLst>
                        <a:ext uri="{FF2B5EF4-FFF2-40B4-BE49-F238E27FC236}">
                          <a16:creationId xmlns:a16="http://schemas.microsoft.com/office/drawing/2014/main" id="{05B3D978-7CCD-544F-A330-2111378BCBE7}"/>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25" name="TextBox 124">
                <a:extLst>
                  <a:ext uri="{FF2B5EF4-FFF2-40B4-BE49-F238E27FC236}">
                    <a16:creationId xmlns:a16="http://schemas.microsoft.com/office/drawing/2014/main" id="{E1AB649C-11CF-F242-852D-20BB6FD8D95A}"/>
                  </a:ext>
                </a:extLst>
              </p:cNvPr>
              <p:cNvSpPr txBox="1"/>
              <p:nvPr/>
            </p:nvSpPr>
            <p:spPr>
              <a:xfrm>
                <a:off x="753682" y="2755415"/>
                <a:ext cx="1178146" cy="530404"/>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How Can we approach the </a:t>
                </a:r>
              </a:p>
              <a:p>
                <a:pPr algn="ctr"/>
                <a:r>
                  <a:rPr lang="en-US" sz="1400" dirty="0">
                    <a:solidFill>
                      <a:srgbClr val="C00000"/>
                    </a:solidFill>
                    <a:latin typeface="Calibri" panose="020F0502020204030204" pitchFamily="34" charset="0"/>
                  </a:rPr>
                  <a:t>Theoretical Lower limit</a:t>
                </a:r>
              </a:p>
              <a:p>
                <a:pPr algn="ctr"/>
                <a:r>
                  <a:rPr lang="en-US" sz="1400" dirty="0">
                    <a:solidFill>
                      <a:srgbClr val="C00000"/>
                    </a:solidFill>
                    <a:latin typeface="Calibri" panose="020F0502020204030204" pitchFamily="34" charset="0"/>
                  </a:rPr>
                  <a:t>of FSA?</a:t>
                </a:r>
              </a:p>
            </p:txBody>
          </p:sp>
        </p:grpSp>
      </p:grpSp>
    </p:spTree>
    <p:extLst>
      <p:ext uri="{BB962C8B-B14F-4D97-AF65-F5344CB8AC3E}">
        <p14:creationId xmlns:p14="http://schemas.microsoft.com/office/powerpoint/2010/main" val="387471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xEl>
                                              <p:pRg st="5" end="5"/>
                                            </p:txEl>
                                          </p:spTgt>
                                        </p:tgtEl>
                                        <p:attrNameLst>
                                          <p:attrName>style.visibility</p:attrName>
                                        </p:attrNameLst>
                                      </p:cBhvr>
                                      <p:to>
                                        <p:strVal val="visible"/>
                                      </p:to>
                                    </p:set>
                                    <p:animEffect transition="in" filter="fade">
                                      <p:cBhvr>
                                        <p:cTn id="16" dur="500"/>
                                        <p:tgtEl>
                                          <p:spTgt spid="108">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xEl>
                                              <p:pRg st="6" end="6"/>
                                            </p:txEl>
                                          </p:spTgt>
                                        </p:tgtEl>
                                        <p:attrNameLst>
                                          <p:attrName>style.visibility</p:attrName>
                                        </p:attrNameLst>
                                      </p:cBhvr>
                                      <p:to>
                                        <p:strVal val="visible"/>
                                      </p:to>
                                    </p:set>
                                    <p:animEffect transition="in" filter="fade">
                                      <p:cBhvr>
                                        <p:cTn id="19" dur="500"/>
                                        <p:tgtEl>
                                          <p:spTgt spid="10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xEl>
                                              <p:pRg st="7" end="7"/>
                                            </p:txEl>
                                          </p:spTgt>
                                        </p:tgtEl>
                                        <p:attrNameLst>
                                          <p:attrName>style.visibility</p:attrName>
                                        </p:attrNameLst>
                                      </p:cBhvr>
                                      <p:to>
                                        <p:strVal val="visible"/>
                                      </p:to>
                                    </p:set>
                                    <p:animEffect transition="in" filter="fade">
                                      <p:cBhvr>
                                        <p:cTn id="22" dur="500"/>
                                        <p:tgtEl>
                                          <p:spTgt spid="108">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randombar(horizontal)">
                                      <p:cBhvr>
                                        <p:cTn id="27" dur="500"/>
                                        <p:tgtEl>
                                          <p:spTgt spid="121"/>
                                        </p:tgtEl>
                                      </p:cBhvr>
                                    </p:animEffect>
                                  </p:childTnLst>
                                </p:cTn>
                              </p:par>
                              <p:par>
                                <p:cTn id="28" presetID="9" presetClass="emph" presetSubtype="0" nodeType="withEffect">
                                  <p:stCondLst>
                                    <p:cond delay="0"/>
                                  </p:stCondLst>
                                  <p:childTnLst>
                                    <p:set>
                                      <p:cBhvr>
                                        <p:cTn id="29" dur="indefinite"/>
                                        <p:tgtEl>
                                          <p:spTgt spid="59"/>
                                        </p:tgtEl>
                                        <p:attrNameLst>
                                          <p:attrName>style.opacity</p:attrName>
                                        </p:attrNameLst>
                                      </p:cBhvr>
                                      <p:to>
                                        <p:strVal val="0.25"/>
                                      </p:to>
                                    </p:set>
                                    <p:animEffect filter="image" prLst="opacity: 0.25">
                                      <p:cBhvr rctx="IE">
                                        <p:cTn id="30" dur="indefinite"/>
                                        <p:tgtEl>
                                          <p:spTgt spid="59"/>
                                        </p:tgtEl>
                                      </p:cBhvr>
                                    </p:animEffect>
                                  </p:childTnLst>
                                </p:cTn>
                              </p:par>
                              <p:par>
                                <p:cTn id="31" presetID="9" presetClass="emph" presetSubtype="0" grpId="0" nodeType="withEffect">
                                  <p:stCondLst>
                                    <p:cond delay="0"/>
                                  </p:stCondLst>
                                  <p:childTnLst>
                                    <p:set>
                                      <p:cBhvr>
                                        <p:cTn id="32" dur="indefinite"/>
                                        <p:tgtEl>
                                          <p:spTgt spid="60"/>
                                        </p:tgtEl>
                                        <p:attrNameLst>
                                          <p:attrName>style.opacity</p:attrName>
                                        </p:attrNameLst>
                                      </p:cBhvr>
                                      <p:to>
                                        <p:strVal val="0.25"/>
                                      </p:to>
                                    </p:set>
                                    <p:animEffect filter="image" prLst="opacity: 0.25">
                                      <p:cBhvr rctx="IE">
                                        <p:cTn id="33" dur="indefinite"/>
                                        <p:tgtEl>
                                          <p:spTgt spid="60"/>
                                        </p:tgtEl>
                                      </p:cBhvr>
                                    </p:animEffect>
                                  </p:childTnLst>
                                </p:cTn>
                              </p:par>
                              <p:par>
                                <p:cTn id="34" presetID="9" presetClass="emph" presetSubtype="0" nodeType="withEffect">
                                  <p:stCondLst>
                                    <p:cond delay="0"/>
                                  </p:stCondLst>
                                  <p:childTnLst>
                                    <p:set>
                                      <p:cBhvr>
                                        <p:cTn id="35" dur="indefinite"/>
                                        <p:tgtEl>
                                          <p:spTgt spid="80"/>
                                        </p:tgtEl>
                                        <p:attrNameLst>
                                          <p:attrName>style.opacity</p:attrName>
                                        </p:attrNameLst>
                                      </p:cBhvr>
                                      <p:to>
                                        <p:strVal val="0.25"/>
                                      </p:to>
                                    </p:set>
                                    <p:animEffect filter="image" prLst="opacity: 0.25">
                                      <p:cBhvr rctx="IE">
                                        <p:cTn id="36" dur="indefinite"/>
                                        <p:tgtEl>
                                          <p:spTgt spid="80"/>
                                        </p:tgtEl>
                                      </p:cBhvr>
                                    </p:animEffect>
                                  </p:childTnLst>
                                </p:cTn>
                              </p:par>
                              <p:par>
                                <p:cTn id="37" presetID="9" presetClass="emph" presetSubtype="0" nodeType="withEffect">
                                  <p:stCondLst>
                                    <p:cond delay="0"/>
                                  </p:stCondLst>
                                  <p:childTnLst>
                                    <p:set>
                                      <p:cBhvr>
                                        <p:cTn id="38" dur="indefinite"/>
                                        <p:tgtEl>
                                          <p:spTgt spid="109"/>
                                        </p:tgtEl>
                                        <p:attrNameLst>
                                          <p:attrName>style.opacity</p:attrName>
                                        </p:attrNameLst>
                                      </p:cBhvr>
                                      <p:to>
                                        <p:strVal val="0.25"/>
                                      </p:to>
                                    </p:set>
                                    <p:animEffect filter="image" prLst="opacity: 0.25">
                                      <p:cBhvr rctx="IE">
                                        <p:cTn id="39" dur="indefinite"/>
                                        <p:tgtEl>
                                          <p:spTgt spid="109"/>
                                        </p:tgtEl>
                                      </p:cBhvr>
                                    </p:animEffect>
                                  </p:childTnLst>
                                </p:cTn>
                              </p:par>
                              <p:par>
                                <p:cTn id="40" presetID="9" presetClass="emph" presetSubtype="0" grpId="1" nodeType="withEffect">
                                  <p:stCondLst>
                                    <p:cond delay="0"/>
                                  </p:stCondLst>
                                  <p:childTnLst>
                                    <p:set>
                                      <p:cBhvr>
                                        <p:cTn id="41" dur="indefinite"/>
                                        <p:tgtEl>
                                          <p:spTgt spid="110"/>
                                        </p:tgtEl>
                                        <p:attrNameLst>
                                          <p:attrName>style.opacity</p:attrName>
                                        </p:attrNameLst>
                                      </p:cBhvr>
                                      <p:to>
                                        <p:strVal val="0.25"/>
                                      </p:to>
                                    </p:set>
                                    <p:animEffect filter="image" prLst="opacity: 0.25">
                                      <p:cBhvr rctx="IE">
                                        <p:cTn id="42" dur="indefinite"/>
                                        <p:tgtEl>
                                          <p:spTgt spid="110"/>
                                        </p:tgtEl>
                                      </p:cBhvr>
                                    </p:animEffect>
                                  </p:childTnLst>
                                </p:cTn>
                              </p:par>
                              <p:par>
                                <p:cTn id="43" presetID="9" presetClass="emph" presetSubtype="0" nodeType="withEffect">
                                  <p:stCondLst>
                                    <p:cond delay="0"/>
                                  </p:stCondLst>
                                  <p:childTnLst>
                                    <p:set>
                                      <p:cBhvr>
                                        <p:cTn id="44" dur="indefinite"/>
                                        <p:tgtEl>
                                          <p:spTgt spid="111"/>
                                        </p:tgtEl>
                                        <p:attrNameLst>
                                          <p:attrName>style.opacity</p:attrName>
                                        </p:attrNameLst>
                                      </p:cBhvr>
                                      <p:to>
                                        <p:strVal val="0.25"/>
                                      </p:to>
                                    </p:set>
                                    <p:animEffect filter="image" prLst="opacity: 0.25">
                                      <p:cBhvr rctx="IE">
                                        <p:cTn id="45" dur="indefinite"/>
                                        <p:tgtEl>
                                          <p:spTgt spid="111"/>
                                        </p:tgtEl>
                                      </p:cBhvr>
                                    </p:animEffect>
                                  </p:childTnLst>
                                </p:cTn>
                              </p:par>
                              <p:par>
                                <p:cTn id="46" presetID="9" presetClass="emph" presetSubtype="0" grpId="0" nodeType="withEffect">
                                  <p:stCondLst>
                                    <p:cond delay="0"/>
                                  </p:stCondLst>
                                  <p:childTnLst>
                                    <p:set>
                                      <p:cBhvr>
                                        <p:cTn id="47" dur="indefinite"/>
                                        <p:tgtEl>
                                          <p:spTgt spid="108">
                                            <p:txEl>
                                              <p:pRg st="0" end="0"/>
                                            </p:txEl>
                                          </p:spTgt>
                                        </p:tgtEl>
                                        <p:attrNameLst>
                                          <p:attrName>style.opacity</p:attrName>
                                        </p:attrNameLst>
                                      </p:cBhvr>
                                      <p:to>
                                        <p:strVal val="0.25"/>
                                      </p:to>
                                    </p:set>
                                    <p:animEffect filter="image" prLst="opacity: 0.25">
                                      <p:cBhvr rctx="IE">
                                        <p:cTn id="48" dur="indefinite"/>
                                        <p:tgtEl>
                                          <p:spTgt spid="108">
                                            <p:txEl>
                                              <p:pRg st="0" end="0"/>
                                            </p:txEl>
                                          </p:spTgt>
                                        </p:tgtEl>
                                      </p:cBhvr>
                                    </p:animEffect>
                                  </p:childTnLst>
                                </p:cTn>
                              </p:par>
                              <p:par>
                                <p:cTn id="49" presetID="9" presetClass="emph" presetSubtype="0" grpId="0" nodeType="withEffect">
                                  <p:stCondLst>
                                    <p:cond delay="0"/>
                                  </p:stCondLst>
                                  <p:childTnLst>
                                    <p:set>
                                      <p:cBhvr>
                                        <p:cTn id="50" dur="indefinite"/>
                                        <p:tgtEl>
                                          <p:spTgt spid="108">
                                            <p:txEl>
                                              <p:pRg st="1" end="1"/>
                                            </p:txEl>
                                          </p:spTgt>
                                        </p:tgtEl>
                                        <p:attrNameLst>
                                          <p:attrName>style.opacity</p:attrName>
                                        </p:attrNameLst>
                                      </p:cBhvr>
                                      <p:to>
                                        <p:strVal val="0.25"/>
                                      </p:to>
                                    </p:set>
                                    <p:animEffect filter="image" prLst="opacity: 0.25">
                                      <p:cBhvr rctx="IE">
                                        <p:cTn id="51" dur="indefinite"/>
                                        <p:tgtEl>
                                          <p:spTgt spid="108">
                                            <p:txEl>
                                              <p:pRg st="1" end="1"/>
                                            </p:txEl>
                                          </p:spTgt>
                                        </p:tgtEl>
                                      </p:cBhvr>
                                    </p:animEffect>
                                  </p:childTnLst>
                                </p:cTn>
                              </p:par>
                              <p:par>
                                <p:cTn id="52" presetID="9" presetClass="emph" presetSubtype="0" grpId="0" nodeType="withEffect">
                                  <p:stCondLst>
                                    <p:cond delay="0"/>
                                  </p:stCondLst>
                                  <p:childTnLst>
                                    <p:set>
                                      <p:cBhvr>
                                        <p:cTn id="53" dur="indefinite"/>
                                        <p:tgtEl>
                                          <p:spTgt spid="108">
                                            <p:txEl>
                                              <p:pRg st="2" end="2"/>
                                            </p:txEl>
                                          </p:spTgt>
                                        </p:tgtEl>
                                        <p:attrNameLst>
                                          <p:attrName>style.opacity</p:attrName>
                                        </p:attrNameLst>
                                      </p:cBhvr>
                                      <p:to>
                                        <p:strVal val="0.25"/>
                                      </p:to>
                                    </p:set>
                                    <p:animEffect filter="image" prLst="opacity: 0.25">
                                      <p:cBhvr rctx="IE">
                                        <p:cTn id="54" dur="indefinite"/>
                                        <p:tgtEl>
                                          <p:spTgt spid="108">
                                            <p:txEl>
                                              <p:pRg st="2" end="2"/>
                                            </p:txEl>
                                          </p:spTgt>
                                        </p:tgtEl>
                                      </p:cBhvr>
                                    </p:animEffect>
                                  </p:childTnLst>
                                </p:cTn>
                              </p:par>
                              <p:par>
                                <p:cTn id="55" presetID="9" presetClass="emph" presetSubtype="0" grpId="0" nodeType="withEffect">
                                  <p:stCondLst>
                                    <p:cond delay="0"/>
                                  </p:stCondLst>
                                  <p:childTnLst>
                                    <p:set>
                                      <p:cBhvr>
                                        <p:cTn id="56" dur="indefinite"/>
                                        <p:tgtEl>
                                          <p:spTgt spid="108">
                                            <p:txEl>
                                              <p:pRg st="5" end="5"/>
                                            </p:txEl>
                                          </p:spTgt>
                                        </p:tgtEl>
                                        <p:attrNameLst>
                                          <p:attrName>style.opacity</p:attrName>
                                        </p:attrNameLst>
                                      </p:cBhvr>
                                      <p:to>
                                        <p:strVal val="0.25"/>
                                      </p:to>
                                    </p:set>
                                    <p:animEffect filter="image" prLst="opacity: 0.25">
                                      <p:cBhvr rctx="IE">
                                        <p:cTn id="57" dur="indefinite"/>
                                        <p:tgtEl>
                                          <p:spTgt spid="108">
                                            <p:txEl>
                                              <p:pRg st="5" end="5"/>
                                            </p:txEl>
                                          </p:spTgt>
                                        </p:tgtEl>
                                      </p:cBhvr>
                                    </p:animEffect>
                                  </p:childTnLst>
                                </p:cTn>
                              </p:par>
                              <p:par>
                                <p:cTn id="58" presetID="9" presetClass="emph" presetSubtype="0" grpId="0" nodeType="withEffect">
                                  <p:stCondLst>
                                    <p:cond delay="0"/>
                                  </p:stCondLst>
                                  <p:childTnLst>
                                    <p:set>
                                      <p:cBhvr>
                                        <p:cTn id="59" dur="indefinite"/>
                                        <p:tgtEl>
                                          <p:spTgt spid="108">
                                            <p:txEl>
                                              <p:pRg st="6" end="6"/>
                                            </p:txEl>
                                          </p:spTgt>
                                        </p:tgtEl>
                                        <p:attrNameLst>
                                          <p:attrName>style.opacity</p:attrName>
                                        </p:attrNameLst>
                                      </p:cBhvr>
                                      <p:to>
                                        <p:strVal val="0.25"/>
                                      </p:to>
                                    </p:set>
                                    <p:animEffect filter="image" prLst="opacity: 0.25">
                                      <p:cBhvr rctx="IE">
                                        <p:cTn id="60" dur="indefinite"/>
                                        <p:tgtEl>
                                          <p:spTgt spid="108">
                                            <p:txEl>
                                              <p:pRg st="6" end="6"/>
                                            </p:txEl>
                                          </p:spTgt>
                                        </p:tgtEl>
                                      </p:cBhvr>
                                    </p:animEffect>
                                  </p:childTnLst>
                                </p:cTn>
                              </p:par>
                              <p:par>
                                <p:cTn id="61" presetID="9" presetClass="emph" presetSubtype="0" grpId="0" nodeType="withEffect">
                                  <p:stCondLst>
                                    <p:cond delay="0"/>
                                  </p:stCondLst>
                                  <p:childTnLst>
                                    <p:set>
                                      <p:cBhvr>
                                        <p:cTn id="62" dur="indefinite"/>
                                        <p:tgtEl>
                                          <p:spTgt spid="108">
                                            <p:txEl>
                                              <p:pRg st="7" end="7"/>
                                            </p:txEl>
                                          </p:spTgt>
                                        </p:tgtEl>
                                        <p:attrNameLst>
                                          <p:attrName>style.opacity</p:attrName>
                                        </p:attrNameLst>
                                      </p:cBhvr>
                                      <p:to>
                                        <p:strVal val="0.25"/>
                                      </p:to>
                                    </p:set>
                                    <p:animEffect filter="image" prLst="opacity: 0.25">
                                      <p:cBhvr rctx="IE">
                                        <p:cTn id="63" dur="indefinite"/>
                                        <p:tgtEl>
                                          <p:spTgt spid="108">
                                            <p:txEl>
                                              <p:pRg st="7" end="7"/>
                                            </p:txEl>
                                          </p:spTgt>
                                        </p:tgtEl>
                                      </p:cBhvr>
                                    </p:animEffect>
                                  </p:childTnLst>
                                </p:cTn>
                              </p:par>
                              <p:par>
                                <p:cTn id="64" presetID="9" presetClass="emph" presetSubtype="0" grpId="0" nodeType="withEffect">
                                  <p:stCondLst>
                                    <p:cond delay="0"/>
                                  </p:stCondLst>
                                  <p:childTnLst>
                                    <p:set>
                                      <p:cBhvr>
                                        <p:cTn id="65" dur="indefinite"/>
                                        <p:tgtEl>
                                          <p:spTgt spid="108">
                                            <p:txEl>
                                              <p:pRg st="14" end="14"/>
                                            </p:txEl>
                                          </p:spTgt>
                                        </p:tgtEl>
                                        <p:attrNameLst>
                                          <p:attrName>style.opacity</p:attrName>
                                        </p:attrNameLst>
                                      </p:cBhvr>
                                      <p:to>
                                        <p:strVal val="0.25"/>
                                      </p:to>
                                    </p:set>
                                    <p:animEffect filter="image" prLst="opacity: 0.25">
                                      <p:cBhvr rctx="IE">
                                        <p:cTn id="66" dur="indefinite"/>
                                        <p:tgtEl>
                                          <p:spTgt spid="10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8" grpId="0" build="allAtOnce"/>
      <p:bldP spid="110" grpId="0"/>
      <p:bldP spid="110" grpId="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KE 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Klassisch">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none" rtlCol="0">
        <a:spAutoFit/>
      </a:bodyPr>
      <a:lstStyle>
        <a:defPPr>
          <a:defRPr sz="1800" b="0" dirty="0" smtClean="0"/>
        </a:defPPr>
      </a:lstStyle>
    </a:txDef>
  </a:objectDefaults>
  <a:extraClrSchemeLst/>
</a:theme>
</file>

<file path=ppt/theme/theme3.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32693</TotalTime>
  <Words>5952</Words>
  <Application>Microsoft Macintosh PowerPoint</Application>
  <PresentationFormat>On-screen Show (4:3)</PresentationFormat>
  <Paragraphs>1538</Paragraphs>
  <Slides>52</Slides>
  <Notes>52</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Batang</vt:lpstr>
      <vt:lpstr>ＭＳ Ｐゴシック</vt:lpstr>
      <vt:lpstr>Arial</vt:lpstr>
      <vt:lpstr>Calibri</vt:lpstr>
      <vt:lpstr>Cambria Math</vt:lpstr>
      <vt:lpstr>FontAwesome</vt:lpstr>
      <vt:lpstr>Frutiger LT Com 45 Light</vt:lpstr>
      <vt:lpstr>Frutiger LT Com 55 Roman</vt:lpstr>
      <vt:lpstr>Symbol</vt:lpstr>
      <vt:lpstr>Times New Roman</vt:lpstr>
      <vt:lpstr>Wingdings</vt:lpstr>
      <vt:lpstr>2016-09_pptx_Master_LIKE_eng_4zu3</vt:lpstr>
      <vt:lpstr>LIKE Vorlage</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Capabilities[3, 4]</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System[5]</vt:lpstr>
      <vt:lpstr>Tags Population Estimation Proposed System[5]</vt:lpstr>
      <vt:lpstr>Tags Population Estimation Proposed System[5]</vt:lpstr>
      <vt:lpstr>Tags Population Estimation Simulations results [5]</vt:lpstr>
      <vt:lpstr>Tags Population Estimation Simulations results [5]</vt:lpstr>
      <vt:lpstr>FSA after Tags Population Estimation</vt:lpstr>
      <vt:lpstr> Outline</vt:lpstr>
      <vt:lpstr>Frame Length Optimization </vt:lpstr>
      <vt:lpstr>Frame Length Optimization Conventional System[1,2]</vt:lpstr>
      <vt:lpstr>Frame Length Optimization Time Aware System[9]</vt:lpstr>
      <vt:lpstr>Frame Length Optimization Time Aware System[9]</vt:lpstr>
      <vt:lpstr>Frame Length Optimization Time Aware System[9]</vt:lpstr>
      <vt:lpstr>Frame Length Optimization Time and Collision Recovery Aware System[10]</vt:lpstr>
      <vt:lpstr>Frame Length Optimization Time and Collision Recovery Aware System [10]</vt:lpstr>
      <vt:lpstr>Frame Length Optimization Time and Collision Recovery Aware System [10]</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Multiple Collision Recovery Coefficients Aware System[11]</vt:lpstr>
      <vt:lpstr>Frame Length Optimization Time and Multiple Collision Recovery Coefficients Aware System</vt:lpstr>
      <vt:lpstr>Frame Length Optimization Time and Multiple Collision Recovery Coefficients Aware System[13]</vt:lpstr>
      <vt:lpstr>Frame Length Optimization Time and Multiple Collision Recovery Coefficients Aware System[13]</vt:lpstr>
      <vt:lpstr>Frame Length Optimization Time and Multiple Collision Recovery Coefficients Aware System[13]</vt:lpstr>
      <vt:lpstr>Frame Length Optimization Comparison between the Proposed Algorithms [ML estimation] </vt:lpstr>
      <vt:lpstr>FSA after Frame Length Optimization</vt:lpstr>
      <vt:lpstr> Outline</vt:lpstr>
      <vt:lpstr>Collided Slot in EPCglobal C1G2</vt:lpstr>
      <vt:lpstr>Proposed Improvements of the EPCglobal C1 G2[15] </vt:lpstr>
      <vt:lpstr>Proposed Reading Efficiency[15]</vt:lpstr>
      <vt:lpstr>Simulation Results </vt:lpstr>
      <vt:lpstr>FSA after the EPCglobal C1 G2 Improvements</vt:lpstr>
      <vt:lpstr> Outline</vt:lpstr>
      <vt:lpstr>Conclusion</vt:lpstr>
      <vt:lpstr>PowerPoint Presentation</vt:lpstr>
      <vt:lpstr>Adaptive Decision Collision Recovery System </vt:lpstr>
      <vt:lpstr>Adaptive Decision Collision Recovery System </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690</cp:revision>
  <cp:lastPrinted>2019-02-04T16:16:13Z</cp:lastPrinted>
  <dcterms:created xsi:type="dcterms:W3CDTF">2011-07-15T07:08:58Z</dcterms:created>
  <dcterms:modified xsi:type="dcterms:W3CDTF">2019-02-12T12:20:20Z</dcterms:modified>
</cp:coreProperties>
</file>